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2.webp" ContentType="image/webp"/>
  <Override PartName="/ppt/media/image21.webp" ContentType="image/webp"/>
  <Override PartName="/ppt/media/image22.webp" ContentType="image/webp"/>
  <Override PartName="/ppt/media/image25.webp" ContentType="image/webp"/>
  <Override PartName="/ppt/media/image26.webp" ContentType="image/webp"/>
  <Override PartName="/ppt/media/image32.webp" ContentType="image/webp"/>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44"/>
  </p:handoutMasterIdLst>
  <p:sldIdLst>
    <p:sldId id="696" r:id="rId3"/>
    <p:sldId id="1018" r:id="rId5"/>
    <p:sldId id="1069" r:id="rId6"/>
    <p:sldId id="1091" r:id="rId7"/>
    <p:sldId id="1058" r:id="rId8"/>
    <p:sldId id="1097" r:id="rId9"/>
    <p:sldId id="1136" r:id="rId10"/>
    <p:sldId id="1138" r:id="rId11"/>
    <p:sldId id="1104" r:id="rId12"/>
    <p:sldId id="1183" r:id="rId13"/>
    <p:sldId id="1096" r:id="rId14"/>
    <p:sldId id="1099" r:id="rId15"/>
    <p:sldId id="1184" r:id="rId16"/>
    <p:sldId id="1100" r:id="rId17"/>
    <p:sldId id="1101" r:id="rId18"/>
    <p:sldId id="1102" r:id="rId19"/>
    <p:sldId id="1105" r:id="rId20"/>
    <p:sldId id="1177" r:id="rId21"/>
    <p:sldId id="1178" r:id="rId22"/>
    <p:sldId id="1182" r:id="rId23"/>
    <p:sldId id="1196" r:id="rId24"/>
    <p:sldId id="1197" r:id="rId25"/>
    <p:sldId id="1198" r:id="rId26"/>
    <p:sldId id="1199" r:id="rId27"/>
    <p:sldId id="1200" r:id="rId28"/>
    <p:sldId id="1201" r:id="rId29"/>
    <p:sldId id="1202" r:id="rId30"/>
    <p:sldId id="1203" r:id="rId31"/>
    <p:sldId id="1098" r:id="rId32"/>
    <p:sldId id="1204" r:id="rId33"/>
    <p:sldId id="1205" r:id="rId34"/>
    <p:sldId id="1206" r:id="rId35"/>
    <p:sldId id="1207" r:id="rId36"/>
    <p:sldId id="1208" r:id="rId37"/>
    <p:sldId id="1209" r:id="rId38"/>
    <p:sldId id="1103" r:id="rId39"/>
    <p:sldId id="1211" r:id="rId40"/>
    <p:sldId id="1212" r:id="rId41"/>
    <p:sldId id="1210" r:id="rId42"/>
    <p:sldId id="1047" r:id="rId43"/>
  </p:sldIdLst>
  <p:sldSz cx="12192000" cy="6858000"/>
  <p:notesSz cx="6811645" cy="9945370"/>
  <p:custDataLst>
    <p:tags r:id="rId48"/>
  </p:custDataLst>
  <p:defaultTextStyle>
    <a:defPPr>
      <a:defRPr lang="zh-CN"/>
    </a:defPPr>
    <a:lvl1pPr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sz="2400" kern="1200">
        <a:solidFill>
          <a:schemeClr val="tx1"/>
        </a:solidFill>
        <a:latin typeface="Arial" panose="020B0604020202020204" pitchFamily="34" charset="0"/>
        <a:ea typeface="微软雅黑" panose="020B0503020204020204" pitchFamily="34" charset="-122"/>
        <a:cs typeface="+mn-cs"/>
      </a:defRPr>
    </a:lvl5pPr>
    <a:lvl6pPr marL="22860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6pPr>
    <a:lvl7pPr marL="27432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7pPr>
    <a:lvl8pPr marL="32004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8pPr>
    <a:lvl9pPr marL="3657600" algn="l" defTabSz="914400" rtl="0" eaLnBrk="1" latinLnBrk="0" hangingPunct="1">
      <a:defRPr sz="2400" kern="1200">
        <a:solidFill>
          <a:schemeClr val="tx1"/>
        </a:solidFill>
        <a:latin typeface="Arial" panose="020B0604020202020204" pitchFamily="34" charset="0"/>
        <a:ea typeface="微软雅黑" panose="020B0503020204020204" pitchFamily="34" charset="-122"/>
        <a:cs typeface="+mn-cs"/>
      </a:defRPr>
    </a:lvl9pPr>
  </p:defaultTextStyle>
  <p:extLst>
    <p:ext uri="{EFAFB233-063F-42B5-8137-9DF3F51BA10A}">
      <p15:sldGuideLst xmlns:p15="http://schemas.microsoft.com/office/powerpoint/2012/main">
        <p15:guide id="1" orient="horz" pos="2226" userDrawn="1">
          <p15:clr>
            <a:srgbClr val="A4A3A4"/>
          </p15:clr>
        </p15:guide>
        <p15:guide id="2" pos="387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0066CC"/>
    <a:srgbClr val="00B0F0"/>
    <a:srgbClr val="0070C0"/>
    <a:srgbClr val="DFF1F2"/>
    <a:srgbClr val="A3D6D9"/>
    <a:srgbClr val="004586"/>
    <a:srgbClr val="1C2948"/>
    <a:srgbClr val="FBBCA3"/>
    <a:srgbClr val="FF9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388" autoAdjust="0"/>
    <p:restoredTop sz="84491" autoAdjust="0"/>
  </p:normalViewPr>
  <p:slideViewPr>
    <p:cSldViewPr snapToGrid="0" showGuides="1">
      <p:cViewPr varScale="1">
        <p:scale>
          <a:sx n="99" d="100"/>
          <a:sy n="99" d="100"/>
        </p:scale>
        <p:origin x="-706" y="-82"/>
      </p:cViewPr>
      <p:guideLst>
        <p:guide orient="horz" pos="2226"/>
        <p:guide pos="3875"/>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62" d="100"/>
          <a:sy n="62" d="100"/>
        </p:scale>
        <p:origin x="-3211" y="-82"/>
      </p:cViewPr>
      <p:guideLst>
        <p:guide orient="horz" pos="3144"/>
        <p:guide pos="2164"/>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8" Type="http://schemas.openxmlformats.org/officeDocument/2006/relationships/tags" Target="tags/tag8.xml"/><Relationship Id="rId47" Type="http://schemas.openxmlformats.org/officeDocument/2006/relationships/tableStyles" Target="tableStyles.xml"/><Relationship Id="rId46" Type="http://schemas.openxmlformats.org/officeDocument/2006/relationships/viewProps" Target="viewProps.xml"/><Relationship Id="rId45" Type="http://schemas.openxmlformats.org/officeDocument/2006/relationships/presProps" Target="presProps.xml"/><Relationship Id="rId44" Type="http://schemas.openxmlformats.org/officeDocument/2006/relationships/handoutMaster" Target="handoutMasters/handoutMaster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52054" cy="496744"/>
          </a:xfrm>
          <a:prstGeom prst="rect">
            <a:avLst/>
          </a:prstGeom>
        </p:spPr>
        <p:txBody>
          <a:bodyPr vert="horz" lIns="88395" tIns="44198" rIns="88395" bIns="44198" rtlCol="0"/>
          <a:lstStyle>
            <a:lvl1pPr algn="l">
              <a:defRPr sz="1200"/>
            </a:lvl1pPr>
          </a:lstStyle>
          <a:p>
            <a:endParaRPr lang="zh-CN" altLang="en-US"/>
          </a:p>
        </p:txBody>
      </p:sp>
      <p:sp>
        <p:nvSpPr>
          <p:cNvPr id="3" name="日期占位符 2"/>
          <p:cNvSpPr>
            <a:spLocks noGrp="1"/>
          </p:cNvSpPr>
          <p:nvPr>
            <p:ph type="dt" sz="quarter" idx="1"/>
          </p:nvPr>
        </p:nvSpPr>
        <p:spPr>
          <a:xfrm>
            <a:off x="3858387" y="1"/>
            <a:ext cx="2952054" cy="496744"/>
          </a:xfrm>
          <a:prstGeom prst="rect">
            <a:avLst/>
          </a:prstGeom>
        </p:spPr>
        <p:txBody>
          <a:bodyPr vert="horz" lIns="88395" tIns="44198" rIns="88395" bIns="44198" rtlCol="0"/>
          <a:lstStyle>
            <a:lvl1pPr algn="r">
              <a:defRPr sz="1200"/>
            </a:lvl1pPr>
          </a:lstStyle>
          <a:p>
            <a:fld id="{33F7A549-B379-4C34-825B-70BFB0F88B3A}" type="datetimeFigureOut">
              <a:rPr lang="zh-CN" altLang="en-US" smtClean="0"/>
            </a:fld>
            <a:endParaRPr lang="zh-CN" altLang="en-US"/>
          </a:p>
        </p:txBody>
      </p:sp>
      <p:sp>
        <p:nvSpPr>
          <p:cNvPr id="4" name="页脚占位符 3"/>
          <p:cNvSpPr>
            <a:spLocks noGrp="1"/>
          </p:cNvSpPr>
          <p:nvPr>
            <p:ph type="ftr" sz="quarter" idx="2"/>
          </p:nvPr>
        </p:nvSpPr>
        <p:spPr>
          <a:xfrm>
            <a:off x="0" y="9447401"/>
            <a:ext cx="2952054" cy="496744"/>
          </a:xfrm>
          <a:prstGeom prst="rect">
            <a:avLst/>
          </a:prstGeom>
        </p:spPr>
        <p:txBody>
          <a:bodyPr vert="horz" lIns="88395" tIns="44198" rIns="88395" bIns="44198"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8387" y="9447401"/>
            <a:ext cx="2952054" cy="496744"/>
          </a:xfrm>
          <a:prstGeom prst="rect">
            <a:avLst/>
          </a:prstGeom>
        </p:spPr>
        <p:txBody>
          <a:bodyPr vert="horz" lIns="88395" tIns="44198" rIns="88395" bIns="44198" rtlCol="0" anchor="b"/>
          <a:lstStyle>
            <a:lvl1pPr algn="r">
              <a:defRPr sz="1200"/>
            </a:lvl1pPr>
          </a:lstStyle>
          <a:p>
            <a:fld id="{2EC52559-07F0-4EB5-B465-6612A2299634}"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p:cNvSpPr>
            <a:spLocks noGrp="1" noChangeArrowheads="1"/>
          </p:cNvSpPr>
          <p:nvPr>
            <p:ph type="hdr" sz="quarter"/>
          </p:nvPr>
        </p:nvSpPr>
        <p:spPr bwMode="auto">
          <a:xfrm>
            <a:off x="1"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3" name="Rectangle 3"/>
          <p:cNvSpPr>
            <a:spLocks noGrp="1" noChangeArrowheads="1"/>
          </p:cNvSpPr>
          <p:nvPr>
            <p:ph type="dt" idx="1"/>
          </p:nvPr>
        </p:nvSpPr>
        <p:spPr bwMode="auto">
          <a:xfrm>
            <a:off x="3858537" y="0"/>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lvl1pPr algn="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2052" name="Rectangle 4"/>
          <p:cNvSpPr>
            <a:spLocks noGrp="1" noRot="1" noChangeAspect="1" noChangeArrowheads="1" noTextEdit="1"/>
          </p:cNvSpPr>
          <p:nvPr>
            <p:ph type="sldImg" idx="2"/>
          </p:nvPr>
        </p:nvSpPr>
        <p:spPr bwMode="auto">
          <a:xfrm>
            <a:off x="92075" y="746125"/>
            <a:ext cx="6627813" cy="3729038"/>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5125" name="Rectangle 5"/>
          <p:cNvSpPr>
            <a:spLocks noGrp="1" noChangeArrowheads="1"/>
          </p:cNvSpPr>
          <p:nvPr>
            <p:ph type="body" sz="quarter" idx="3"/>
          </p:nvPr>
        </p:nvSpPr>
        <p:spPr bwMode="auto">
          <a:xfrm>
            <a:off x="681197" y="4724202"/>
            <a:ext cx="5449570" cy="4475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t" anchorCtr="0" compatLnSpc="1"/>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5126" name="Rectangle 6"/>
          <p:cNvSpPr>
            <a:spLocks noGrp="1" noChangeArrowheads="1"/>
          </p:cNvSpPr>
          <p:nvPr>
            <p:ph type="ftr" sz="quarter" idx="4"/>
          </p:nvPr>
        </p:nvSpPr>
        <p:spPr bwMode="auto">
          <a:xfrm>
            <a:off x="1"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eaLnBrk="1" hangingPunct="1">
              <a:defRPr sz="1300">
                <a:latin typeface="Arial" panose="020B0604020202020204" pitchFamily="34" charset="0"/>
                <a:ea typeface="宋体" panose="02010600030101010101" pitchFamily="2" charset="-122"/>
              </a:defRPr>
            </a:lvl1pPr>
          </a:lstStyle>
          <a:p>
            <a:pPr>
              <a:defRPr/>
            </a:pPr>
            <a:endParaRPr lang="en-US" altLang="zh-CN"/>
          </a:p>
        </p:txBody>
      </p:sp>
      <p:sp>
        <p:nvSpPr>
          <p:cNvPr id="5127" name="Rectangle 7"/>
          <p:cNvSpPr>
            <a:spLocks noGrp="1" noChangeArrowheads="1"/>
          </p:cNvSpPr>
          <p:nvPr>
            <p:ph type="sldNum" sz="quarter" idx="5"/>
          </p:nvPr>
        </p:nvSpPr>
        <p:spPr bwMode="auto">
          <a:xfrm>
            <a:off x="3858537" y="9446678"/>
            <a:ext cx="2951850" cy="497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5750" tIns="47875" rIns="95750" bIns="47875" numCol="1" anchor="b" anchorCtr="0" compatLnSpc="1"/>
          <a:lstStyle>
            <a:lvl1pPr algn="r" eaLnBrk="1" hangingPunct="1">
              <a:defRPr sz="1300" smtClean="0">
                <a:ea typeface="宋体" panose="02010600030101010101" pitchFamily="2" charset="-122"/>
              </a:defRPr>
            </a:lvl1pPr>
          </a:lstStyle>
          <a:p>
            <a:pPr>
              <a:defRPr/>
            </a:pPr>
            <a:fld id="{6020F7E6-B6AB-4685-9920-66673A4976C0}" type="slidenum">
              <a:rPr lang="en-US" altLang="zh-CN"/>
            </a:fld>
            <a:endParaRPr lang="en-US" altLang="zh-CN"/>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eaLnBrk="0" hangingPunct="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eaLnBrk="0" hangingPunct="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eaLnBrk="1" hangingPunct="1">
              <a:spcBef>
                <a:spcPct val="0"/>
              </a:spcBef>
            </a:pPr>
            <a:fld id="{8DAC2858-22AD-4C2C-825B-D161591F8143}" type="slidenum">
              <a:rPr lang="en-US" altLang="zh-CN">
                <a:ea typeface="微软雅黑" panose="020B0503020204020204" pitchFamily="34" charset="-122"/>
              </a:rPr>
            </a:fld>
            <a:endParaRPr lang="en-US" altLang="zh-CN" dirty="0">
              <a:ea typeface="微软雅黑" panose="020B0503020204020204" pitchFamily="34" charset="-122"/>
            </a:endParaRPr>
          </a:p>
        </p:txBody>
      </p:sp>
      <p:sp>
        <p:nvSpPr>
          <p:cNvPr id="47107" name="Rectangle 2"/>
          <p:cNvSpPr>
            <a:spLocks noGrp="1" noRot="1" noChangeAspect="1" noChangeArrowheads="1" noTextEdit="1"/>
          </p:cNvSpPr>
          <p:nvPr>
            <p:ph type="sldImg"/>
          </p:nvPr>
        </p:nvSpPr>
        <p:spPr/>
      </p:sp>
      <p:sp>
        <p:nvSpPr>
          <p:cNvPr id="471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dirty="0" smtClean="0">
              <a:latin typeface="Arial" panose="020B060402020202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6020F7E6-B6AB-4685-9920-66673A4976C0}" type="slidenum">
              <a:rPr lang="en-US" altLang="zh-CN" smtClean="0"/>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0428"/>
            <a:ext cx="103632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828800" y="3886200"/>
            <a:ext cx="85344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09600" y="1600203"/>
            <a:ext cx="10972800" cy="452596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936567" y="222253"/>
            <a:ext cx="2880784" cy="5903913"/>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294219" y="222253"/>
            <a:ext cx="8439149" cy="5903913"/>
          </a:xfrm>
          <a:prstGeom prst="rect">
            <a:avLst/>
          </a:prstGeo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a:xfrm>
            <a:off x="609600" y="1600203"/>
            <a:ext cx="10972800" cy="4525963"/>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963084" y="2906713"/>
            <a:ext cx="103632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09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97600" y="1600203"/>
            <a:ext cx="53848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609600" y="1535113"/>
            <a:ext cx="5386917"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609600" y="2174875"/>
            <a:ext cx="5386917"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93369" y="1535113"/>
            <a:ext cx="5389033"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93369" y="2174875"/>
            <a:ext cx="5389033"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4766733" y="273053"/>
            <a:ext cx="6815667"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609602" y="1435103"/>
            <a:ext cx="4011084"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2389717" y="612775"/>
            <a:ext cx="73152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2389717" y="5367338"/>
            <a:ext cx="73152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9"/>
          <p:cNvSpPr>
            <a:spLocks noChangeArrowheads="1"/>
          </p:cNvSpPr>
          <p:nvPr userDrawn="1"/>
        </p:nvSpPr>
        <p:spPr bwMode="auto">
          <a:xfrm>
            <a:off x="0" y="1000125"/>
            <a:ext cx="646113" cy="261938"/>
          </a:xfrm>
          <a:prstGeom prst="rect">
            <a:avLst/>
          </a:prstGeom>
          <a:solidFill>
            <a:srgbClr val="A5002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7" name="Rectangle 10"/>
          <p:cNvSpPr>
            <a:spLocks noChangeArrowheads="1"/>
          </p:cNvSpPr>
          <p:nvPr userDrawn="1"/>
        </p:nvSpPr>
        <p:spPr bwMode="auto">
          <a:xfrm>
            <a:off x="703263" y="996950"/>
            <a:ext cx="11488737" cy="261938"/>
          </a:xfrm>
          <a:prstGeom prst="rect">
            <a:avLst/>
          </a:prstGeom>
          <a:solidFill>
            <a:srgbClr val="0066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sz="2400">
                <a:solidFill>
                  <a:schemeClr val="tx1"/>
                </a:solidFill>
                <a:latin typeface="Arial" panose="020B0604020202020204" pitchFamily="34" charset="0"/>
                <a:ea typeface="微软雅黑" panose="020B0503020204020204" pitchFamily="34" charset="-122"/>
              </a:defRPr>
            </a:lvl1pPr>
            <a:lvl2pPr marL="742950" indent="-285750" eaLnBrk="0" hangingPunct="0">
              <a:defRPr sz="2400">
                <a:solidFill>
                  <a:schemeClr val="tx1"/>
                </a:solidFill>
                <a:latin typeface="Arial" panose="020B0604020202020204" pitchFamily="34" charset="0"/>
                <a:ea typeface="微软雅黑" panose="020B0503020204020204" pitchFamily="34" charset="-122"/>
              </a:defRPr>
            </a:lvl2pPr>
            <a:lvl3pPr marL="1143000" indent="-228600" eaLnBrk="0" hangingPunct="0">
              <a:defRPr sz="2400">
                <a:solidFill>
                  <a:schemeClr val="tx1"/>
                </a:solidFill>
                <a:latin typeface="Arial" panose="020B0604020202020204" pitchFamily="34" charset="0"/>
                <a:ea typeface="微软雅黑" panose="020B0503020204020204" pitchFamily="34" charset="-122"/>
              </a:defRPr>
            </a:lvl3pPr>
            <a:lvl4pPr marL="1600200" indent="-228600" eaLnBrk="0" hangingPunct="0">
              <a:defRPr sz="2400">
                <a:solidFill>
                  <a:schemeClr val="tx1"/>
                </a:solidFill>
                <a:latin typeface="Arial" panose="020B0604020202020204" pitchFamily="34" charset="0"/>
                <a:ea typeface="微软雅黑" panose="020B0503020204020204" pitchFamily="34" charset="-122"/>
              </a:defRPr>
            </a:lvl4pPr>
            <a:lvl5pPr marL="2057400" indent="-228600" eaLnBrk="0" hangingPunct="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eaLnBrk="1" hangingPunct="1">
              <a:defRPr/>
            </a:pPr>
            <a:endParaRPr lang="zh-CN" altLang="en-US"/>
          </a:p>
        </p:txBody>
      </p:sp>
      <p:sp>
        <p:nvSpPr>
          <p:cNvPr id="1028" name="Text Box 11"/>
          <p:cNvSpPr txBox="1">
            <a:spLocks noChangeArrowheads="1"/>
          </p:cNvSpPr>
          <p:nvPr userDrawn="1"/>
        </p:nvSpPr>
        <p:spPr bwMode="auto">
          <a:xfrm>
            <a:off x="261938" y="963613"/>
            <a:ext cx="403225" cy="30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sz="2400">
                <a:solidFill>
                  <a:schemeClr val="tx1"/>
                </a:solidFill>
                <a:latin typeface="Arial" panose="020B0604020202020204" pitchFamily="34" charset="0"/>
                <a:ea typeface="微软雅黑" panose="020B0503020204020204" pitchFamily="34" charset="-122"/>
              </a:defRPr>
            </a:lvl1pPr>
            <a:lvl2pPr marL="742950" indent="-285750">
              <a:defRPr sz="2400">
                <a:solidFill>
                  <a:schemeClr val="tx1"/>
                </a:solidFill>
                <a:latin typeface="Arial" panose="020B0604020202020204" pitchFamily="34" charset="0"/>
                <a:ea typeface="微软雅黑" panose="020B0503020204020204" pitchFamily="34" charset="-122"/>
              </a:defRPr>
            </a:lvl2pPr>
            <a:lvl3pPr marL="1143000" indent="-228600">
              <a:defRPr sz="2400">
                <a:solidFill>
                  <a:schemeClr val="tx1"/>
                </a:solidFill>
                <a:latin typeface="Arial" panose="020B0604020202020204" pitchFamily="34" charset="0"/>
                <a:ea typeface="微软雅黑" panose="020B0503020204020204" pitchFamily="34" charset="-122"/>
              </a:defRPr>
            </a:lvl3pPr>
            <a:lvl4pPr marL="1600200" indent="-228600">
              <a:defRPr sz="2400">
                <a:solidFill>
                  <a:schemeClr val="tx1"/>
                </a:solidFill>
                <a:latin typeface="Arial" panose="020B0604020202020204" pitchFamily="34" charset="0"/>
                <a:ea typeface="微软雅黑" panose="020B0503020204020204" pitchFamily="34" charset="-122"/>
              </a:defRPr>
            </a:lvl4pPr>
            <a:lvl5pPr marL="2057400" indent="-228600">
              <a:defRPr sz="2400">
                <a:solidFill>
                  <a:schemeClr val="tx1"/>
                </a:solidFill>
                <a:latin typeface="Arial" panose="020B0604020202020204" pitchFamily="34" charset="0"/>
                <a:ea typeface="微软雅黑" panose="020B0503020204020204" pitchFamily="34" charset="-122"/>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微软雅黑" panose="020B0503020204020204" pitchFamily="34" charset="-122"/>
              </a:defRPr>
            </a:lvl9pPr>
          </a:lstStyle>
          <a:p>
            <a:pPr algn="r" eaLnBrk="1" hangingPunct="1">
              <a:defRPr/>
            </a:pPr>
            <a:fld id="{679EA1FA-98DD-462E-800D-6ADA9E20B4EE}" type="slidenum">
              <a:rPr lang="en-US" altLang="zh-CN" sz="1400" b="1" smtClean="0">
                <a:solidFill>
                  <a:schemeClr val="bg1"/>
                </a:solidFill>
                <a:ea typeface="宋体" panose="02010600030101010101" pitchFamily="2" charset="-122"/>
              </a:rPr>
            </a:fld>
            <a:endParaRPr lang="en-US" altLang="zh-CN" sz="1400" b="1" dirty="0">
              <a:solidFill>
                <a:schemeClr val="bg1"/>
              </a:solidFill>
              <a:ea typeface="宋体" panose="02010600030101010101" pitchFamily="2" charset="-122"/>
            </a:endParaRPr>
          </a:p>
        </p:txBody>
      </p:sp>
      <p:sp>
        <p:nvSpPr>
          <p:cNvPr id="1029" name="Rectangle 12"/>
          <p:cNvSpPr>
            <a:spLocks noGrp="1" noChangeArrowheads="1"/>
          </p:cNvSpPr>
          <p:nvPr>
            <p:ph type="title"/>
          </p:nvPr>
        </p:nvSpPr>
        <p:spPr bwMode="auto">
          <a:xfrm>
            <a:off x="293688" y="222250"/>
            <a:ext cx="11523662" cy="677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lstStyle/>
          <a:p>
            <a:pPr lvl="0"/>
            <a:r>
              <a:rPr lang="zh-CN" altLang="en-US"/>
              <a:t>单击此处编辑母版标题样式</a:t>
            </a: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sz="3600" b="1">
          <a:solidFill>
            <a:schemeClr val="tx2"/>
          </a:solidFill>
          <a:latin typeface="+mj-lt"/>
          <a:ea typeface="+mj-ea"/>
          <a:cs typeface="+mj-cs"/>
        </a:defRPr>
      </a:lvl1pPr>
      <a:lvl2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2pPr>
      <a:lvl3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3pPr>
      <a:lvl4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4pPr>
      <a:lvl5pPr algn="ctr" rtl="0" eaLnBrk="0" fontAlgn="base" hangingPunct="0">
        <a:spcBef>
          <a:spcPct val="0"/>
        </a:spcBef>
        <a:spcAft>
          <a:spcPct val="0"/>
        </a:spcAft>
        <a:defRPr sz="3600" b="1">
          <a:solidFill>
            <a:schemeClr val="tx2"/>
          </a:solidFill>
          <a:latin typeface="Arial" panose="020B0604020202020204" pitchFamily="34" charset="0"/>
          <a:ea typeface="微软雅黑" panose="020B0503020204020204" pitchFamily="34" charset="-122"/>
        </a:defRPr>
      </a:lvl5pPr>
      <a:lvl6pPr marL="4572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6pPr>
      <a:lvl7pPr marL="9144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7pPr>
      <a:lvl8pPr marL="13716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8pPr>
      <a:lvl9pPr marL="1828800" algn="ctr" rtl="0" fontAlgn="base">
        <a:spcBef>
          <a:spcPct val="0"/>
        </a:spcBef>
        <a:spcAft>
          <a:spcPct val="0"/>
        </a:spcAft>
        <a:defRPr sz="3600" b="1">
          <a:solidFill>
            <a:schemeClr val="tx2"/>
          </a:solidFill>
          <a:latin typeface="Arial" panose="020B0604020202020204" pitchFamily="34" charset="0"/>
          <a:ea typeface="微软雅黑" panose="020B0503020204020204" pitchFamily="34" charset="-122"/>
        </a:defRPr>
      </a:lvl9pPr>
    </p:titleStyle>
    <p:bodyStyle>
      <a:lvl1pPr marL="341630" indent="-341630" algn="l" rtl="0" eaLnBrk="0" fontAlgn="base" hangingPunct="0">
        <a:spcBef>
          <a:spcPct val="20000"/>
        </a:spcBef>
        <a:spcAft>
          <a:spcPct val="0"/>
        </a:spcAft>
        <a:buChar char="•"/>
        <a:defRPr sz="3200">
          <a:solidFill>
            <a:schemeClr val="tx1"/>
          </a:solidFill>
          <a:latin typeface="+mn-lt"/>
          <a:ea typeface="+mn-ea"/>
          <a:cs typeface="+mn-cs"/>
        </a:defRPr>
      </a:lvl1pPr>
      <a:lvl2pPr marL="741680" indent="-284480" algn="l" rtl="0" eaLnBrk="0" fontAlgn="base" hangingPunct="0">
        <a:spcBef>
          <a:spcPct val="20000"/>
        </a:spcBef>
        <a:spcAft>
          <a:spcPct val="0"/>
        </a:spcAft>
        <a:buChar char="–"/>
        <a:defRPr sz="2800">
          <a:solidFill>
            <a:schemeClr val="tx1"/>
          </a:solidFill>
          <a:latin typeface="+mn-lt"/>
          <a:ea typeface="+mn-ea"/>
        </a:defRPr>
      </a:lvl2pPr>
      <a:lvl3pPr marL="1141730" indent="-227330" algn="l" rtl="0" eaLnBrk="0" fontAlgn="base" hangingPunct="0">
        <a:spcBef>
          <a:spcPct val="20000"/>
        </a:spcBef>
        <a:spcAft>
          <a:spcPct val="0"/>
        </a:spcAft>
        <a:buChar char="•"/>
        <a:defRPr sz="2400">
          <a:solidFill>
            <a:schemeClr val="tx1"/>
          </a:solidFill>
          <a:latin typeface="+mn-lt"/>
          <a:ea typeface="+mn-ea"/>
        </a:defRPr>
      </a:lvl3pPr>
      <a:lvl4pPr marL="1598930" indent="-227330" algn="l" rtl="0" eaLnBrk="0" fontAlgn="base" hangingPunct="0">
        <a:spcBef>
          <a:spcPct val="20000"/>
        </a:spcBef>
        <a:spcAft>
          <a:spcPct val="0"/>
        </a:spcAft>
        <a:buChar char="–"/>
        <a:defRPr sz="2000">
          <a:solidFill>
            <a:schemeClr val="tx1"/>
          </a:solidFill>
          <a:latin typeface="+mn-lt"/>
          <a:ea typeface="+mn-ea"/>
        </a:defRPr>
      </a:lvl4pPr>
      <a:lvl5pPr marL="2056130" indent="-22733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1.xml"/><Relationship Id="rId5" Type="http://schemas.openxmlformats.org/officeDocument/2006/relationships/tags" Target="../tags/tag3.xml"/><Relationship Id="rId4" Type="http://schemas.openxmlformats.org/officeDocument/2006/relationships/image" Target="../media/image2.png"/><Relationship Id="rId3" Type="http://schemas.openxmlformats.org/officeDocument/2006/relationships/tags" Target="../tags/tag2.xml"/><Relationship Id="rId2" Type="http://schemas.openxmlformats.org/officeDocument/2006/relationships/image" Target="../media/image1.png"/><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2.web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2.xml"/><Relationship Id="rId2" Type="http://schemas.openxmlformats.org/officeDocument/2006/relationships/image" Target="../media/image13.png"/><Relationship Id="rId1" Type="http://schemas.openxmlformats.org/officeDocument/2006/relationships/tags" Target="../tags/tag5.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17.png"/><Relationship Id="rId1"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2.xml"/><Relationship Id="rId1" Type="http://schemas.openxmlformats.org/officeDocument/2006/relationships/image" Target="../media/image21.web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webp"/></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3.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26.webp"/><Relationship Id="rId1" Type="http://schemas.openxmlformats.org/officeDocument/2006/relationships/image" Target="../media/image25.webp"/></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webp"/></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3.png"/></Relationships>
</file>

<file path=ppt/slides/_rels/slide40.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2.xml"/><Relationship Id="rId3" Type="http://schemas.openxmlformats.org/officeDocument/2006/relationships/tags" Target="../tags/tag7.xml"/><Relationship Id="rId2" Type="http://schemas.openxmlformats.org/officeDocument/2006/relationships/image" Target="../media/image35.jpeg"/><Relationship Id="rId1" Type="http://schemas.openxmlformats.org/officeDocument/2006/relationships/tags" Target="../tags/tag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image" Target="../media/image4.jpe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7.xml"/><Relationship Id="rId5" Type="http://schemas.openxmlformats.org/officeDocument/2006/relationships/slideLayout" Target="../slideLayouts/slideLayout2.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p:nvPr>
            <p:custDataLst>
              <p:tags r:id="rId1"/>
            </p:custDataLst>
          </p:nvPr>
        </p:nvPicPr>
        <p:blipFill>
          <a:blip r:embed="rId2"/>
          <a:srcRect t="24606" b="27899"/>
          <a:stretch>
            <a:fillRect/>
          </a:stretch>
        </p:blipFill>
        <p:spPr>
          <a:xfrm>
            <a:off x="-1905" y="-8890"/>
            <a:ext cx="12193905" cy="3579495"/>
          </a:xfrm>
          <a:prstGeom prst="rect">
            <a:avLst/>
          </a:prstGeom>
          <a:noFill/>
          <a:ln w="9525">
            <a:noFill/>
          </a:ln>
        </p:spPr>
      </p:pic>
      <p:sp>
        <p:nvSpPr>
          <p:cNvPr id="3074" name="Rectangle 2"/>
          <p:cNvSpPr>
            <a:spLocks noGrp="1" noChangeArrowheads="1"/>
          </p:cNvSpPr>
          <p:nvPr>
            <p:ph type="ctrTitle"/>
          </p:nvPr>
        </p:nvSpPr>
        <p:spPr>
          <a:xfrm>
            <a:off x="-1904" y="2668905"/>
            <a:ext cx="12199426" cy="2234691"/>
          </a:xfrm>
          <a:solidFill>
            <a:srgbClr val="0070C0"/>
          </a:solidFill>
          <a:effectLst>
            <a:outerShdw blurRad="50800" dist="38100" dir="2700000" algn="tl" rotWithShape="0">
              <a:prstClr val="black">
                <a:alpha val="40000"/>
              </a:prstClr>
            </a:outerShdw>
          </a:effectLst>
        </p:spPr>
        <p:txBody>
          <a:bodyPr/>
          <a:lstStyle/>
          <a:p>
            <a:pPr eaLnBrk="1" hangingPunct="1"/>
            <a:r>
              <a:rPr lang="zh-CN" sz="4000" b="0" dirty="0">
                <a:solidFill>
                  <a:schemeClr val="bg1"/>
                </a:solidFill>
                <a:latin typeface="+mj-ea"/>
              </a:rPr>
              <a:t>多模态学习</a:t>
            </a:r>
            <a:br>
              <a:rPr lang="en-US" altLang="zh-CN" sz="4000" b="0" dirty="0" smtClean="0">
                <a:solidFill>
                  <a:schemeClr val="bg1"/>
                </a:solidFill>
              </a:rPr>
            </a:br>
            <a:br>
              <a:rPr lang="en-US" altLang="zh-CN" sz="1800" dirty="0" smtClean="0">
                <a:solidFill>
                  <a:schemeClr val="bg1"/>
                </a:solidFill>
                <a:latin typeface="微软雅黑" panose="020B0503020204020204" pitchFamily="34" charset="-122"/>
                <a:ea typeface="微软雅黑" panose="020B0503020204020204" pitchFamily="34" charset="-122"/>
                <a:sym typeface="+mn-ea"/>
              </a:rPr>
            </a:br>
            <a:r>
              <a:rPr lang="zh-CN" altLang="en-US" sz="2400" dirty="0">
                <a:solidFill>
                  <a:schemeClr val="bg1"/>
                </a:solidFill>
                <a:latin typeface="微软雅黑" panose="020B0503020204020204" pitchFamily="34" charset="-122"/>
                <a:ea typeface="微软雅黑" panose="020B0503020204020204" pitchFamily="34" charset="-122"/>
                <a:sym typeface="+mn-ea"/>
              </a:rPr>
              <a:t>汇报</a:t>
            </a:r>
            <a:r>
              <a:rPr lang="zh-CN" altLang="en-US" sz="2400" dirty="0" smtClean="0">
                <a:solidFill>
                  <a:schemeClr val="bg1"/>
                </a:solidFill>
                <a:latin typeface="微软雅黑" panose="020B0503020204020204" pitchFamily="34" charset="-122"/>
                <a:ea typeface="微软雅黑" panose="020B0503020204020204" pitchFamily="34" charset="-122"/>
                <a:sym typeface="+mn-ea"/>
              </a:rPr>
              <a:t>人</a:t>
            </a:r>
            <a:r>
              <a:rPr lang="zh-CN" altLang="en-US" sz="2400" dirty="0">
                <a:solidFill>
                  <a:schemeClr val="bg1"/>
                </a:solidFill>
                <a:latin typeface="微软雅黑" panose="020B0503020204020204" pitchFamily="34" charset="-122"/>
                <a:ea typeface="微软雅黑" panose="020B0503020204020204" pitchFamily="34" charset="-122"/>
                <a:sym typeface="+mn-ea"/>
              </a:rPr>
              <a:t>：陶金魁</a:t>
            </a:r>
            <a:endParaRPr lang="zh-CN" altLang="en-US" sz="2400" dirty="0" smtClean="0">
              <a:solidFill>
                <a:schemeClr val="bg1"/>
              </a:solidFill>
              <a:latin typeface="微软雅黑" panose="020B0503020204020204" pitchFamily="34" charset="-122"/>
              <a:ea typeface="微软雅黑" panose="020B0503020204020204" pitchFamily="34" charset="-122"/>
              <a:sym typeface="+mn-ea"/>
            </a:endParaRPr>
          </a:p>
        </p:txBody>
      </p:sp>
      <p:pic>
        <p:nvPicPr>
          <p:cNvPr id="20" name="图片 111" descr="未标题-1"/>
          <p:cNvPicPr>
            <a:picLocks noChangeAspect="1"/>
          </p:cNvPicPr>
          <p:nvPr>
            <p:custDataLst>
              <p:tags r:id="rId3"/>
            </p:custDataLst>
          </p:nvPr>
        </p:nvPicPr>
        <p:blipFill>
          <a:blip r:embed="rId4"/>
          <a:stretch>
            <a:fillRect/>
          </a:stretch>
        </p:blipFill>
        <p:spPr>
          <a:xfrm>
            <a:off x="10033000" y="0"/>
            <a:ext cx="2164715" cy="718820"/>
          </a:xfrm>
          <a:prstGeom prst="rect">
            <a:avLst/>
          </a:prstGeom>
          <a:noFill/>
          <a:ln>
            <a:noFill/>
          </a:ln>
        </p:spPr>
      </p:pic>
      <p:sp>
        <p:nvSpPr>
          <p:cNvPr id="2" name="矩形 13"/>
          <p:cNvSpPr>
            <a:spLocks noChangeArrowheads="1"/>
          </p:cNvSpPr>
          <p:nvPr>
            <p:custDataLst>
              <p:tags r:id="rId5"/>
            </p:custDataLst>
          </p:nvPr>
        </p:nvSpPr>
        <p:spPr bwMode="auto">
          <a:xfrm>
            <a:off x="4865052" y="5422540"/>
            <a:ext cx="2459990" cy="460375"/>
          </a:xfrm>
          <a:prstGeom prst="rect">
            <a:avLst/>
          </a:prstGeom>
          <a:noFill/>
          <a:ln w="9525">
            <a:noFill/>
            <a:miter lim="800000"/>
          </a:ln>
        </p:spPr>
        <p:txBody>
          <a:bodyPr wrap="square">
            <a:spAutoFit/>
          </a:bodyPr>
          <a:lstStyle/>
          <a:p>
            <a:pPr algn="ctr" eaLnBrk="1" hangingPunct="1"/>
            <a:r>
              <a:rPr lang="en-US" altLang="zh-CN" sz="2400" b="1" dirty="0" smtClean="0">
                <a:latin typeface="Times New Roman" panose="02020603050405020304" pitchFamily="18" charset="0"/>
                <a:ea typeface="微软雅黑" panose="020B0503020204020204" pitchFamily="34" charset="-122"/>
              </a:rPr>
              <a:t>2024</a:t>
            </a:r>
            <a:r>
              <a:rPr lang="zh-CN" altLang="en-US" sz="2400" b="1" dirty="0" smtClean="0">
                <a:latin typeface="Times New Roman" panose="02020603050405020304" pitchFamily="18" charset="0"/>
                <a:ea typeface="微软雅黑" panose="020B0503020204020204" pitchFamily="34" charset="-122"/>
              </a:rPr>
              <a:t>年</a:t>
            </a:r>
            <a:r>
              <a:rPr lang="en-US" altLang="zh-CN" sz="2400" b="1" dirty="0" smtClean="0">
                <a:latin typeface="Times New Roman" panose="02020603050405020304" pitchFamily="18" charset="0"/>
                <a:ea typeface="微软雅黑" panose="020B0503020204020204" pitchFamily="34" charset="-122"/>
              </a:rPr>
              <a:t>3</a:t>
            </a:r>
            <a:r>
              <a:rPr lang="zh-CN" altLang="en-US" b="1" dirty="0" smtClean="0">
                <a:latin typeface="Times New Roman" panose="02020603050405020304" pitchFamily="18" charset="0"/>
              </a:rPr>
              <a:t>月</a:t>
            </a:r>
            <a:endParaRPr lang="zh-CN" altLang="zh-CN" b="1" dirty="0">
              <a:latin typeface="Times New Roman" panose="02020603050405020304" pitchFamily="18" charset="0"/>
            </a:endParaRPr>
          </a:p>
        </p:txBody>
      </p:sp>
    </p:spTree>
  </p:cSld>
  <p:clrMapOvr>
    <a:masterClrMapping/>
  </p:clrMapOvr>
  <mc:AlternateContent xmlns:mc="http://schemas.openxmlformats.org/markup-compatibility/2006">
    <mc:Choice xmlns:p14="http://schemas.microsoft.com/office/powerpoint/2010/main" Requires="p14">
      <p:transition spd="slow" p14:dur="2000" advTm="7175"/>
    </mc:Choice>
    <mc:Fallback>
      <p:transition spd="slow" advTm="7175"/>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4130" y="231661"/>
            <a:ext cx="5072557" cy="566420"/>
          </a:xfrm>
          <a:prstGeom prst="rect">
            <a:avLst/>
          </a:prstGeom>
        </p:spPr>
        <p:txBody>
          <a:bodyPr vert="horz" wrap="square" lIns="0" tIns="12700" rIns="0" bIns="0" rtlCol="0">
            <a:spAutoFit/>
          </a:bodyPr>
          <a:lstStyle/>
          <a:p>
            <a:pPr marL="12700" algn="l">
              <a:lnSpc>
                <a:spcPct val="100000"/>
              </a:lnSpc>
              <a:spcBef>
                <a:spcPts val="100"/>
              </a:spcBef>
            </a:pPr>
            <a:r>
              <a:rPr lang="en-US" altLang="zh-CN" dirty="0">
                <a:solidFill>
                  <a:schemeClr val="tx1"/>
                </a:solidFill>
                <a:sym typeface="+mn-ea"/>
              </a:rPr>
              <a:t>1.3 </a:t>
            </a:r>
            <a:r>
              <a:rPr lang="zh-CN" altLang="en-US" dirty="0">
                <a:solidFill>
                  <a:schemeClr val="tx1"/>
                </a:solidFill>
                <a:sym typeface="+mn-ea"/>
              </a:rPr>
              <a:t>多模态学习</a:t>
            </a:r>
            <a:endParaRPr lang="zh-CN" altLang="en-US" sz="3600" dirty="0">
              <a:solidFill>
                <a:schemeClr val="tx1"/>
              </a:solidFill>
              <a:sym typeface="+mn-ea"/>
            </a:endParaRPr>
          </a:p>
        </p:txBody>
      </p:sp>
      <p:sp>
        <p:nvSpPr>
          <p:cNvPr id="4" name="矩形 3"/>
          <p:cNvSpPr/>
          <p:nvPr/>
        </p:nvSpPr>
        <p:spPr>
          <a:xfrm>
            <a:off x="374779" y="1573851"/>
            <a:ext cx="11286390" cy="1198880"/>
          </a:xfrm>
          <a:prstGeom prst="rect">
            <a:avLst/>
          </a:prstGeom>
        </p:spPr>
        <p:txBody>
          <a:bodyPr wrap="square">
            <a:spAutoFit/>
          </a:bodyPr>
          <a:lstStyle/>
          <a:p>
            <a:pPr algn="just"/>
            <a:r>
              <a:rPr lang="en-US" dirty="0"/>
              <a:t>       </a:t>
            </a:r>
            <a:endParaRPr lang="zh-CN" dirty="0"/>
          </a:p>
          <a:p>
            <a:pPr algn="just"/>
            <a:endParaRPr lang="zh-CN" dirty="0"/>
          </a:p>
          <a:p>
            <a:pPr algn="just"/>
            <a:endParaRPr lang="zh-CN" altLang="en-US" dirty="0"/>
          </a:p>
        </p:txBody>
      </p:sp>
      <p:pic>
        <p:nvPicPr>
          <p:cNvPr id="104" name="图片 103"/>
          <p:cNvPicPr/>
          <p:nvPr/>
        </p:nvPicPr>
        <p:blipFill>
          <a:blip r:embed="rId1"/>
          <a:stretch>
            <a:fillRect/>
          </a:stretch>
        </p:blipFill>
        <p:spPr>
          <a:xfrm>
            <a:off x="916305" y="1574165"/>
            <a:ext cx="8514080" cy="4972685"/>
          </a:xfrm>
          <a:prstGeom prst="rect">
            <a:avLst/>
          </a:prstGeom>
          <a:noFill/>
          <a:ln w="9525">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对角圆角矩形 8"/>
          <p:cNvSpPr/>
          <p:nvPr/>
        </p:nvSpPr>
        <p:spPr>
          <a:xfrm>
            <a:off x="2711055" y="2686788"/>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3" name="object 3"/>
          <p:cNvSpPr txBox="1">
            <a:spLocks noGrp="1"/>
          </p:cNvSpPr>
          <p:nvPr>
            <p:ph type="title"/>
          </p:nvPr>
        </p:nvSpPr>
        <p:spPr>
          <a:xfrm>
            <a:off x="694130" y="231661"/>
            <a:ext cx="5072557" cy="566420"/>
          </a:xfrm>
          <a:prstGeom prst="rect">
            <a:avLst/>
          </a:prstGeom>
        </p:spPr>
        <p:txBody>
          <a:bodyPr vert="horz" wrap="square" lIns="0" tIns="12700" rIns="0" bIns="0" rtlCol="0">
            <a:spAutoFit/>
          </a:bodyPr>
          <a:lstStyle/>
          <a:p>
            <a:pPr marL="12700" algn="l">
              <a:lnSpc>
                <a:spcPct val="100000"/>
              </a:lnSpc>
              <a:spcBef>
                <a:spcPts val="100"/>
              </a:spcBef>
            </a:pPr>
            <a:r>
              <a:rPr lang="en-US" sz="3600" dirty="0"/>
              <a:t>2 </a:t>
            </a:r>
            <a:r>
              <a:rPr lang="zh-CN" altLang="en-US" sz="3600" dirty="0"/>
              <a:t>研究方向</a:t>
            </a:r>
            <a:endParaRPr lang="zh-CN" altLang="en-US" sz="3600" dirty="0"/>
          </a:p>
        </p:txBody>
      </p:sp>
      <p:sp>
        <p:nvSpPr>
          <p:cNvPr id="5" name="TextBox 6"/>
          <p:cNvSpPr txBox="1">
            <a:spLocks noChangeArrowheads="1"/>
          </p:cNvSpPr>
          <p:nvPr/>
        </p:nvSpPr>
        <p:spPr bwMode="auto">
          <a:xfrm>
            <a:off x="3002507" y="1842297"/>
            <a:ext cx="5105475"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4000" dirty="0" smtClean="0">
                <a:latin typeface="Impact" panose="020B0806030902050204" pitchFamily="34" charset="0"/>
                <a:ea typeface="微软雅黑" panose="020B0503020204020204" pitchFamily="34" charset="-122"/>
              </a:rPr>
              <a:t>01 </a:t>
            </a:r>
            <a:r>
              <a:rPr lang="en-US" altLang="zh-CN" sz="4400" dirty="0" smtClean="0">
                <a:latin typeface="Impact" panose="020B0806030902050204" pitchFamily="34" charset="0"/>
                <a:ea typeface="微软雅黑" panose="020B0503020204020204" pitchFamily="34" charset="-122"/>
              </a:rPr>
              <a:t> </a:t>
            </a:r>
            <a:r>
              <a:rPr lang="en-US" altLang="zh-CN" sz="4000" dirty="0" smtClean="0">
                <a:latin typeface="Impact" panose="020B0806030902050204" pitchFamily="34" charset="0"/>
                <a:ea typeface="微软雅黑" panose="020B0503020204020204" pitchFamily="34" charset="-122"/>
              </a:rPr>
              <a:t>  </a:t>
            </a:r>
            <a:r>
              <a:rPr lang="zh-CN" altLang="en-US" sz="4000" dirty="0" smtClean="0">
                <a:latin typeface="Impact" panose="020B0806030902050204" pitchFamily="34" charset="0"/>
                <a:ea typeface="微软雅黑" panose="020B0503020204020204" pitchFamily="34" charset="-122"/>
              </a:rPr>
              <a:t>定义介绍</a:t>
            </a:r>
            <a:endParaRPr lang="zh-CN" altLang="en-US" sz="4000" dirty="0" smtClean="0">
              <a:latin typeface="Impact" panose="020B0806030902050204" pitchFamily="34" charset="0"/>
              <a:ea typeface="微软雅黑" panose="020B0503020204020204" pitchFamily="34" charset="-122"/>
            </a:endParaRPr>
          </a:p>
        </p:txBody>
      </p:sp>
      <p:sp>
        <p:nvSpPr>
          <p:cNvPr id="6" name="TextBox 10"/>
          <p:cNvSpPr txBox="1">
            <a:spLocks noChangeArrowheads="1"/>
          </p:cNvSpPr>
          <p:nvPr/>
        </p:nvSpPr>
        <p:spPr bwMode="auto">
          <a:xfrm>
            <a:off x="3002508" y="2719054"/>
            <a:ext cx="598738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4000" dirty="0" smtClean="0">
                <a:solidFill>
                  <a:schemeClr val="bg1"/>
                </a:solidFill>
                <a:latin typeface="Impact" panose="020B0806030902050204" pitchFamily="34" charset="0"/>
                <a:ea typeface="微软雅黑" panose="020B0503020204020204" pitchFamily="34" charset="-122"/>
              </a:rPr>
              <a:t>02    </a:t>
            </a:r>
            <a:r>
              <a:rPr lang="zh-CN" altLang="en-US" sz="4000" dirty="0" smtClean="0">
                <a:solidFill>
                  <a:schemeClr val="bg1"/>
                </a:solidFill>
                <a:latin typeface="Impact" panose="020B0806030902050204" pitchFamily="34" charset="0"/>
                <a:ea typeface="微软雅黑" panose="020B0503020204020204" pitchFamily="34" charset="-122"/>
              </a:rPr>
              <a:t>研究方向</a:t>
            </a:r>
            <a:endParaRPr lang="zh-CN" altLang="en-US" sz="4000" dirty="0">
              <a:solidFill>
                <a:schemeClr val="bg1"/>
              </a:solidFill>
              <a:latin typeface="Impact" panose="020B0806030902050204" pitchFamily="34" charset="0"/>
              <a:ea typeface="微软雅黑" panose="020B0503020204020204" pitchFamily="34" charset="-122"/>
            </a:endParaRPr>
          </a:p>
        </p:txBody>
      </p:sp>
      <p:sp>
        <p:nvSpPr>
          <p:cNvPr id="7" name="TextBox 11"/>
          <p:cNvSpPr txBox="1">
            <a:spLocks noChangeArrowheads="1"/>
          </p:cNvSpPr>
          <p:nvPr/>
        </p:nvSpPr>
        <p:spPr bwMode="auto">
          <a:xfrm>
            <a:off x="3002507" y="3534236"/>
            <a:ext cx="6297591"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4000" dirty="0" smtClean="0">
                <a:latin typeface="Impact" panose="020B0806030902050204" pitchFamily="34" charset="0"/>
                <a:ea typeface="微软雅黑" panose="020B0503020204020204" pitchFamily="34" charset="-122"/>
              </a:rPr>
              <a:t>03    </a:t>
            </a:r>
            <a:r>
              <a:rPr lang="zh-CN" altLang="en-US" sz="4000" dirty="0" smtClean="0">
                <a:latin typeface="Impact" panose="020B0806030902050204" pitchFamily="34" charset="0"/>
                <a:ea typeface="微软雅黑" panose="020B0503020204020204" pitchFamily="34" charset="-122"/>
              </a:rPr>
              <a:t>经典模型</a:t>
            </a:r>
            <a:endParaRPr lang="zh-CN" altLang="en-US" sz="4000" dirty="0" smtClean="0">
              <a:latin typeface="Impact" panose="020B0806030902050204" pitchFamily="34" charset="0"/>
              <a:ea typeface="微软雅黑" panose="020B0503020204020204" pitchFamily="34" charset="-122"/>
            </a:endParaRPr>
          </a:p>
        </p:txBody>
      </p:sp>
      <p:sp>
        <p:nvSpPr>
          <p:cNvPr id="8" name="TextBox 11"/>
          <p:cNvSpPr txBox="1">
            <a:spLocks noChangeArrowheads="1"/>
          </p:cNvSpPr>
          <p:nvPr/>
        </p:nvSpPr>
        <p:spPr bwMode="auto">
          <a:xfrm>
            <a:off x="3002508" y="4362785"/>
            <a:ext cx="6297591"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4000" dirty="0" smtClean="0">
                <a:latin typeface="Impact" panose="020B0806030902050204" pitchFamily="34" charset="0"/>
                <a:ea typeface="微软雅黑" panose="020B0503020204020204" pitchFamily="34" charset="-122"/>
              </a:rPr>
              <a:t>04    </a:t>
            </a:r>
            <a:r>
              <a:rPr lang="zh-CN" altLang="en-US" sz="4000" dirty="0" smtClean="0">
                <a:latin typeface="Impact" panose="020B0806030902050204" pitchFamily="34" charset="0"/>
                <a:ea typeface="微软雅黑" panose="020B0503020204020204" pitchFamily="34" charset="-122"/>
              </a:rPr>
              <a:t>论文总结</a:t>
            </a:r>
            <a:endParaRPr lang="zh-CN" altLang="en-US" sz="4000" dirty="0" smtClean="0">
              <a:latin typeface="Impact" panose="020B0806030902050204"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4130" y="231661"/>
            <a:ext cx="5072557" cy="566420"/>
          </a:xfrm>
          <a:prstGeom prst="rect">
            <a:avLst/>
          </a:prstGeom>
        </p:spPr>
        <p:txBody>
          <a:bodyPr vert="horz" wrap="square" lIns="0" tIns="12700" rIns="0" bIns="0" rtlCol="0">
            <a:spAutoFit/>
          </a:bodyPr>
          <a:lstStyle/>
          <a:p>
            <a:pPr marL="12700" algn="l">
              <a:lnSpc>
                <a:spcPct val="100000"/>
              </a:lnSpc>
              <a:spcBef>
                <a:spcPts val="100"/>
              </a:spcBef>
            </a:pPr>
            <a:r>
              <a:rPr lang="zh-CN" altLang="en-US" dirty="0">
                <a:solidFill>
                  <a:schemeClr val="tx1"/>
                </a:solidFill>
              </a:rPr>
              <a:t>二、研究方向</a:t>
            </a:r>
            <a:endParaRPr lang="zh-CN" altLang="en-US" sz="3600" dirty="0" smtClean="0">
              <a:solidFill>
                <a:schemeClr val="tx1"/>
              </a:solidFill>
            </a:endParaRPr>
          </a:p>
        </p:txBody>
      </p:sp>
      <p:sp>
        <p:nvSpPr>
          <p:cNvPr id="2" name="TextBox 3"/>
          <p:cNvSpPr txBox="1"/>
          <p:nvPr>
            <p:custDataLst>
              <p:tags r:id="rId1"/>
            </p:custDataLst>
          </p:nvPr>
        </p:nvSpPr>
        <p:spPr>
          <a:xfrm>
            <a:off x="694055" y="1443355"/>
            <a:ext cx="10975975" cy="5019040"/>
          </a:xfrm>
          <a:prstGeom prst="rect">
            <a:avLst/>
          </a:prstGeom>
          <a:noFill/>
        </p:spPr>
        <p:txBody>
          <a:bodyPr wrap="square" rtlCol="0">
            <a:noAutofit/>
          </a:bodyPr>
          <a:lstStyle/>
          <a:p>
            <a:r>
              <a:rPr lang="en-US" altLang="zh-CN" dirty="0" smtClean="0"/>
              <a:t>多模态学习主要包括以下几个研究方向：</a:t>
            </a:r>
            <a:endParaRPr lang="en-US" altLang="zh-CN" dirty="0" smtClean="0"/>
          </a:p>
          <a:p>
            <a:endParaRPr lang="en-US" altLang="zh-CN" dirty="0" smtClean="0"/>
          </a:p>
          <a:p>
            <a:pPr marL="0" indent="0">
              <a:buFont typeface="Arial" panose="020B0604020202020204" pitchFamily="34" charset="0"/>
              <a:buNone/>
            </a:pPr>
            <a:r>
              <a:rPr lang="en-US" altLang="zh-CN" sz="1600" dirty="0" smtClean="0"/>
              <a:t>多模态表示学习（Multimodal Representation）：主要研究如何将多个模态数据所蕴含的语义信息数值化为实值向量。</a:t>
            </a:r>
            <a:endParaRPr lang="en-US" altLang="zh-CN" sz="1600" dirty="0" smtClean="0"/>
          </a:p>
          <a:p>
            <a:pPr marL="457200" indent="-457200">
              <a:buFont typeface="Arial" panose="020B0604020202020204" pitchFamily="34" charset="0"/>
              <a:buAutoNum type="arabicPeriod"/>
            </a:pPr>
            <a:endParaRPr lang="en-US" altLang="zh-CN" sz="1600" dirty="0" smtClean="0"/>
          </a:p>
          <a:p>
            <a:pPr marL="0" indent="0">
              <a:buFont typeface="Arial" panose="020B0604020202020204" pitchFamily="34" charset="0"/>
              <a:buNone/>
            </a:pPr>
            <a:r>
              <a:rPr lang="en-US" altLang="zh-CN" sz="1600" dirty="0" smtClean="0"/>
              <a:t>模态间映射：主要研究如何将某一特定模态数据中的信息映射至另一模态。</a:t>
            </a:r>
            <a:endParaRPr lang="en-US" altLang="zh-CN" sz="1600" dirty="0" smtClean="0"/>
          </a:p>
          <a:p>
            <a:pPr marL="457200" indent="-457200">
              <a:buFont typeface="Arial" panose="020B0604020202020204" pitchFamily="34" charset="0"/>
              <a:buAutoNum type="arabicPeriod"/>
            </a:pPr>
            <a:endParaRPr lang="en-US" altLang="zh-CN" sz="1600" dirty="0" smtClean="0"/>
          </a:p>
          <a:p>
            <a:pPr marL="0" indent="0">
              <a:buFont typeface="Arial" panose="020B0604020202020204" pitchFamily="34" charset="0"/>
              <a:buNone/>
            </a:pPr>
            <a:r>
              <a:rPr lang="en-US" altLang="zh-CN" sz="1600" dirty="0" smtClean="0"/>
              <a:t>对齐（Alignment）：主要研究如何识别不同模态之间的部件、</a:t>
            </a:r>
            <a:endParaRPr lang="en-US" altLang="zh-CN" sz="1600" dirty="0" smtClean="0"/>
          </a:p>
          <a:p>
            <a:pPr marL="0" indent="0">
              <a:buFont typeface="Arial" panose="020B0604020202020204" pitchFamily="34" charset="0"/>
              <a:buNone/>
            </a:pPr>
            <a:r>
              <a:rPr lang="en-US" altLang="zh-CN" sz="1600" dirty="0" smtClean="0"/>
              <a:t>元素的对应关系。</a:t>
            </a:r>
            <a:endParaRPr lang="en-US" altLang="zh-CN" sz="1600" dirty="0" smtClean="0"/>
          </a:p>
          <a:p>
            <a:pPr marL="457200" indent="-457200">
              <a:buFont typeface="Arial" panose="020B0604020202020204" pitchFamily="34" charset="0"/>
              <a:buAutoNum type="arabicPeriod"/>
            </a:pPr>
            <a:endParaRPr lang="en-US" altLang="zh-CN" sz="1600" dirty="0" smtClean="0"/>
          </a:p>
          <a:p>
            <a:pPr marL="0" indent="0">
              <a:buFont typeface="Arial" panose="020B0604020202020204" pitchFamily="34" charset="0"/>
              <a:buNone/>
            </a:pPr>
            <a:r>
              <a:rPr lang="en-US" altLang="zh-CN" sz="1600" dirty="0" smtClean="0"/>
              <a:t>多模态融合（Multimodal Fusion）：主要研究如何整合不同模</a:t>
            </a:r>
            <a:endParaRPr lang="en-US" altLang="zh-CN" sz="1600" dirty="0" smtClean="0"/>
          </a:p>
          <a:p>
            <a:pPr marL="0" indent="0">
              <a:buFont typeface="Arial" panose="020B0604020202020204" pitchFamily="34" charset="0"/>
              <a:buNone/>
            </a:pPr>
            <a:r>
              <a:rPr lang="en-US" altLang="zh-CN" sz="1600" dirty="0" smtClean="0"/>
              <a:t>态间的模型与特征。</a:t>
            </a:r>
            <a:endParaRPr lang="en-US" altLang="zh-CN" sz="1600" dirty="0" smtClean="0"/>
          </a:p>
          <a:p>
            <a:pPr marL="457200" indent="-457200">
              <a:buFont typeface="Arial" panose="020B0604020202020204" pitchFamily="34" charset="0"/>
              <a:buAutoNum type="arabicPeriod"/>
            </a:pPr>
            <a:endParaRPr lang="en-US" altLang="zh-CN" sz="1600" dirty="0" smtClean="0"/>
          </a:p>
          <a:p>
            <a:pPr marL="0" indent="0">
              <a:buFont typeface="Arial" panose="020B0604020202020204" pitchFamily="34" charset="0"/>
              <a:buNone/>
            </a:pPr>
            <a:r>
              <a:rPr lang="en-US" altLang="zh-CN" sz="1600" dirty="0" smtClean="0"/>
              <a:t>协同学习（Co-learning）：主要研究如何将信息富集的模态上</a:t>
            </a:r>
            <a:endParaRPr lang="en-US" altLang="zh-CN" sz="1600" dirty="0" smtClean="0"/>
          </a:p>
          <a:p>
            <a:pPr marL="0" indent="0">
              <a:buFont typeface="Arial" panose="020B0604020202020204" pitchFamily="34" charset="0"/>
              <a:buNone/>
            </a:pPr>
            <a:r>
              <a:rPr lang="en-US" altLang="zh-CN" sz="1600" dirty="0" smtClean="0"/>
              <a:t>学习的知识迁移到信息匮乏的模态，使各个模态的学习互相辅</a:t>
            </a:r>
            <a:endParaRPr lang="en-US" altLang="zh-CN" sz="1600" dirty="0" smtClean="0"/>
          </a:p>
          <a:p>
            <a:pPr marL="0" indent="0">
              <a:buFont typeface="Arial" panose="020B0604020202020204" pitchFamily="34" charset="0"/>
              <a:buNone/>
            </a:pPr>
            <a:r>
              <a:rPr lang="en-US" altLang="zh-CN" sz="1600" dirty="0" smtClean="0"/>
              <a:t>助。典型的方法包括多模态的零样本学习、领域自适应等</a:t>
            </a:r>
            <a:r>
              <a:rPr lang="zh-CN" altLang="en-US" sz="1600" dirty="0" smtClean="0"/>
              <a:t>。</a:t>
            </a:r>
            <a:r>
              <a:rPr lang="en-US" altLang="zh-CN" sz="2000" dirty="0" smtClean="0"/>
              <a:t> </a:t>
            </a:r>
            <a:endParaRPr lang="zh-CN" altLang="en-US" sz="2000" dirty="0" smtClean="0"/>
          </a:p>
        </p:txBody>
      </p:sp>
      <p:pic>
        <p:nvPicPr>
          <p:cNvPr id="4" name="图片 3"/>
          <p:cNvPicPr/>
          <p:nvPr/>
        </p:nvPicPr>
        <p:blipFill>
          <a:blip r:embed="rId2"/>
          <a:stretch>
            <a:fillRect/>
          </a:stretch>
        </p:blipFill>
        <p:spPr>
          <a:xfrm>
            <a:off x="6649720" y="3115310"/>
            <a:ext cx="5288915" cy="2495550"/>
          </a:xfrm>
          <a:prstGeom prst="rect">
            <a:avLst/>
          </a:prstGeom>
          <a:noFill/>
          <a:ln w="9525">
            <a:noFill/>
          </a:ln>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4130" y="231661"/>
            <a:ext cx="5072557" cy="566420"/>
          </a:xfrm>
          <a:prstGeom prst="rect">
            <a:avLst/>
          </a:prstGeom>
        </p:spPr>
        <p:txBody>
          <a:bodyPr vert="horz" wrap="square" lIns="0" tIns="12700" rIns="0" bIns="0" rtlCol="0">
            <a:spAutoFit/>
          </a:bodyPr>
          <a:lstStyle/>
          <a:p>
            <a:pPr marL="12700" algn="l">
              <a:lnSpc>
                <a:spcPct val="100000"/>
              </a:lnSpc>
              <a:spcBef>
                <a:spcPts val="100"/>
              </a:spcBef>
            </a:pPr>
            <a:r>
              <a:rPr lang="en-US" altLang="zh-CN" dirty="0">
                <a:solidFill>
                  <a:schemeClr val="tx1"/>
                </a:solidFill>
                <a:sym typeface="+mn-ea"/>
              </a:rPr>
              <a:t>2.1 多模态表示学习</a:t>
            </a:r>
            <a:endParaRPr lang="en-US" altLang="zh-CN" dirty="0">
              <a:solidFill>
                <a:schemeClr val="tx1"/>
              </a:solidFill>
              <a:sym typeface="+mn-ea"/>
            </a:endParaRPr>
          </a:p>
        </p:txBody>
      </p:sp>
      <p:sp>
        <p:nvSpPr>
          <p:cNvPr id="4" name="矩形 3"/>
          <p:cNvSpPr/>
          <p:nvPr/>
        </p:nvSpPr>
        <p:spPr>
          <a:xfrm>
            <a:off x="374650" y="1574165"/>
            <a:ext cx="10638155" cy="2368550"/>
          </a:xfrm>
          <a:prstGeom prst="rect">
            <a:avLst/>
          </a:prstGeom>
        </p:spPr>
        <p:txBody>
          <a:bodyPr wrap="square">
            <a:spAutoFit/>
          </a:bodyPr>
          <a:lstStyle/>
          <a:p>
            <a:r>
              <a:rPr lang="en-US" dirty="0"/>
              <a:t>       </a:t>
            </a:r>
            <a:r>
              <a:rPr sz="2000" dirty="0"/>
              <a:t>如何以利用多种模态的互补性和冗余性的方式表示和总结多模态数据。多模态数据的异质性使得构建这样的表示具有挑战性。例如，语言通常是象征性的，而音频和视觉形式将被表示为信号。</a:t>
            </a:r>
            <a:endParaRPr sz="2000" dirty="0"/>
          </a:p>
          <a:p>
            <a:endParaRPr sz="2000" dirty="0"/>
          </a:p>
          <a:p>
            <a:pPr indent="457200"/>
            <a:r>
              <a:rPr sz="2000" dirty="0"/>
              <a:t>单模态的表征负责将信息表示为计算机可以处理的数值向量或者进一步抽象为更高层的特征向量，而多模态表征是指通过利用多模态之间的互补性，剔除模态间的冗余性，从而学习到更好的特征表示</a:t>
            </a:r>
            <a:r>
              <a:rPr dirty="0"/>
              <a:t>。</a:t>
            </a:r>
            <a:endParaRPr dirty="0"/>
          </a:p>
        </p:txBody>
      </p:sp>
      <p:pic>
        <p:nvPicPr>
          <p:cNvPr id="106" name="图片 105"/>
          <p:cNvPicPr/>
          <p:nvPr/>
        </p:nvPicPr>
        <p:blipFill>
          <a:blip r:embed="rId1"/>
          <a:stretch>
            <a:fillRect/>
          </a:stretch>
        </p:blipFill>
        <p:spPr>
          <a:xfrm>
            <a:off x="3844290" y="3838258"/>
            <a:ext cx="6858000" cy="2657475"/>
          </a:xfrm>
          <a:prstGeom prst="rect">
            <a:avLst/>
          </a:prstGeom>
          <a:noFill/>
          <a:ln w="9525">
            <a:noFill/>
          </a:ln>
        </p:spPr>
      </p:pic>
      <p:sp>
        <p:nvSpPr>
          <p:cNvPr id="2" name="文本框 1"/>
          <p:cNvSpPr txBox="1"/>
          <p:nvPr/>
        </p:nvSpPr>
        <p:spPr>
          <a:xfrm>
            <a:off x="375285" y="4477385"/>
            <a:ext cx="3469005" cy="1621790"/>
          </a:xfrm>
          <a:prstGeom prst="rect">
            <a:avLst/>
          </a:prstGeom>
          <a:noFill/>
        </p:spPr>
        <p:txBody>
          <a:bodyPr wrap="square" rtlCol="0" anchor="t">
            <a:noAutofit/>
          </a:bodyPr>
          <a:p>
            <a:r>
              <a:rPr sz="2000" dirty="0"/>
              <a:t>应用场景：智能音箱；数字座舱；传感器智能等。</a:t>
            </a:r>
            <a:endParaRPr sz="2000"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4130" y="231661"/>
            <a:ext cx="5072557" cy="566420"/>
          </a:xfrm>
          <a:prstGeom prst="rect">
            <a:avLst/>
          </a:prstGeom>
        </p:spPr>
        <p:txBody>
          <a:bodyPr vert="horz" wrap="square" lIns="0" tIns="12700" rIns="0" bIns="0" rtlCol="0">
            <a:spAutoFit/>
          </a:bodyPr>
          <a:lstStyle/>
          <a:p>
            <a:pPr marL="12700" algn="l">
              <a:lnSpc>
                <a:spcPct val="100000"/>
              </a:lnSpc>
              <a:spcBef>
                <a:spcPts val="100"/>
              </a:spcBef>
            </a:pPr>
            <a:r>
              <a:rPr lang="en-US" altLang="zh-CN" dirty="0">
                <a:solidFill>
                  <a:schemeClr val="tx1"/>
                </a:solidFill>
              </a:rPr>
              <a:t>2.1.1 </a:t>
            </a:r>
            <a:r>
              <a:rPr lang="zh-CN" altLang="en-US" dirty="0">
                <a:solidFill>
                  <a:schemeClr val="tx1"/>
                </a:solidFill>
              </a:rPr>
              <a:t>联合表示</a:t>
            </a:r>
            <a:r>
              <a:rPr lang="en-US" altLang="zh-CN" dirty="0" smtClean="0">
                <a:solidFill>
                  <a:schemeClr val="tx1"/>
                </a:solidFill>
              </a:rPr>
              <a:t> </a:t>
            </a:r>
            <a:endParaRPr sz="3600" dirty="0"/>
          </a:p>
        </p:txBody>
      </p:sp>
      <p:sp>
        <p:nvSpPr>
          <p:cNvPr id="4" name="矩形 3"/>
          <p:cNvSpPr/>
          <p:nvPr/>
        </p:nvSpPr>
        <p:spPr>
          <a:xfrm>
            <a:off x="572899" y="3273746"/>
            <a:ext cx="11286390" cy="460375"/>
          </a:xfrm>
          <a:prstGeom prst="rect">
            <a:avLst/>
          </a:prstGeom>
        </p:spPr>
        <p:txBody>
          <a:bodyPr wrap="square">
            <a:spAutoFit/>
          </a:bodyPr>
          <a:lstStyle/>
          <a:p>
            <a:r>
              <a:rPr lang="en-US" altLang="zh-CN" dirty="0">
                <a:solidFill>
                  <a:schemeClr val="tx1"/>
                </a:solidFill>
              </a:rPr>
              <a:t>  </a:t>
            </a:r>
            <a:endParaRPr lang="zh-CN" altLang="en-US" dirty="0">
              <a:solidFill>
                <a:schemeClr val="tx1"/>
              </a:solidFill>
            </a:endParaRPr>
          </a:p>
        </p:txBody>
      </p:sp>
      <p:sp>
        <p:nvSpPr>
          <p:cNvPr id="7" name="文本框 6"/>
          <p:cNvSpPr txBox="1"/>
          <p:nvPr/>
        </p:nvSpPr>
        <p:spPr>
          <a:xfrm>
            <a:off x="572770" y="1538605"/>
            <a:ext cx="10117455" cy="1736090"/>
          </a:xfrm>
          <a:prstGeom prst="rect">
            <a:avLst/>
          </a:prstGeom>
          <a:noFill/>
        </p:spPr>
        <p:txBody>
          <a:bodyPr wrap="square" rtlCol="0" anchor="t">
            <a:noAutofit/>
          </a:bodyPr>
          <a:p>
            <a:r>
              <a:rPr lang="zh-CN" altLang="en-US"/>
              <a:t>联合表示（Joint Representation）：将多个模态的信息一起映射到一个统一的多模态向量空间，Joint结构注重捕捉多模态的互补性，融合多个输入模态$x_1,x_2$获得多模态表征$x_m=f(x_1,...,x_n)$，进而使$x_m$完成某种预测任务。</a:t>
            </a:r>
            <a:endParaRPr lang="zh-CN" altLang="en-US"/>
          </a:p>
        </p:txBody>
      </p:sp>
      <p:pic>
        <p:nvPicPr>
          <p:cNvPr id="107" name="图片 106"/>
          <p:cNvPicPr/>
          <p:nvPr/>
        </p:nvPicPr>
        <p:blipFill>
          <a:blip r:embed="rId1"/>
          <a:stretch>
            <a:fillRect/>
          </a:stretch>
        </p:blipFill>
        <p:spPr>
          <a:xfrm>
            <a:off x="1992630" y="3273743"/>
            <a:ext cx="6610350" cy="3343275"/>
          </a:xfrm>
          <a:prstGeom prst="rect">
            <a:avLst/>
          </a:prstGeom>
          <a:noFill/>
          <a:ln w="9525">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4130" y="231661"/>
            <a:ext cx="5072557" cy="566420"/>
          </a:xfrm>
          <a:prstGeom prst="rect">
            <a:avLst/>
          </a:prstGeom>
        </p:spPr>
        <p:txBody>
          <a:bodyPr vert="horz" wrap="square" lIns="0" tIns="12700" rIns="0" bIns="0" rtlCol="0">
            <a:spAutoFit/>
          </a:bodyPr>
          <a:lstStyle/>
          <a:p>
            <a:pPr marL="12700" algn="l">
              <a:lnSpc>
                <a:spcPct val="100000"/>
              </a:lnSpc>
              <a:spcBef>
                <a:spcPts val="100"/>
              </a:spcBef>
            </a:pPr>
            <a:r>
              <a:rPr lang="en-US" altLang="zh-CN" dirty="0">
                <a:solidFill>
                  <a:schemeClr val="tx1"/>
                </a:solidFill>
              </a:rPr>
              <a:t>2.1.1 </a:t>
            </a:r>
            <a:r>
              <a:rPr lang="zh-CN" altLang="en-US" dirty="0">
                <a:solidFill>
                  <a:schemeClr val="tx1"/>
                </a:solidFill>
              </a:rPr>
              <a:t>联合表示</a:t>
            </a:r>
            <a:endParaRPr lang="zh-CN" altLang="en-US" sz="3600" dirty="0">
              <a:solidFill>
                <a:schemeClr val="tx1"/>
              </a:solidFill>
            </a:endParaRPr>
          </a:p>
        </p:txBody>
      </p:sp>
      <p:sp>
        <p:nvSpPr>
          <p:cNvPr id="4" name="矩形 3"/>
          <p:cNvSpPr/>
          <p:nvPr/>
        </p:nvSpPr>
        <p:spPr>
          <a:xfrm>
            <a:off x="374779" y="1724981"/>
            <a:ext cx="11286390" cy="1198880"/>
          </a:xfrm>
          <a:prstGeom prst="rect">
            <a:avLst/>
          </a:prstGeom>
        </p:spPr>
        <p:txBody>
          <a:bodyPr wrap="square">
            <a:spAutoFit/>
          </a:bodyPr>
          <a:lstStyle/>
          <a:p>
            <a:r>
              <a:rPr lang="zh-CN" altLang="en-US" dirty="0">
                <a:solidFill>
                  <a:schemeClr val="tx1"/>
                </a:solidFill>
              </a:rPr>
              <a:t>Multimodal learning with deep boltzmann machines (NIPS 2012) 提出将 deep boltzmann machines（DBM） 结构扩充到多模态领域，通过 Multimodal DBM，可以学习到多模态的联合概率分布。</a:t>
            </a:r>
            <a:endParaRPr lang="zh-CN" altLang="en-US" dirty="0">
              <a:solidFill>
                <a:schemeClr val="tx1"/>
              </a:solidFill>
            </a:endParaRPr>
          </a:p>
        </p:txBody>
      </p:sp>
      <p:pic>
        <p:nvPicPr>
          <p:cNvPr id="108" name="图片 107"/>
          <p:cNvPicPr/>
          <p:nvPr/>
        </p:nvPicPr>
        <p:blipFill>
          <a:blip r:embed="rId1"/>
          <a:stretch>
            <a:fillRect/>
          </a:stretch>
        </p:blipFill>
        <p:spPr>
          <a:xfrm>
            <a:off x="374650" y="3020060"/>
            <a:ext cx="7244080" cy="2766060"/>
          </a:xfrm>
          <a:prstGeom prst="rect">
            <a:avLst/>
          </a:prstGeom>
          <a:noFill/>
          <a:ln w="9525">
            <a:noFill/>
          </a:ln>
        </p:spPr>
      </p:pic>
      <p:sp>
        <p:nvSpPr>
          <p:cNvPr id="2" name="文本框 1"/>
          <p:cNvSpPr txBox="1"/>
          <p:nvPr/>
        </p:nvSpPr>
        <p:spPr>
          <a:xfrm>
            <a:off x="3009900" y="5869940"/>
            <a:ext cx="1802765" cy="275590"/>
          </a:xfrm>
          <a:prstGeom prst="rect">
            <a:avLst/>
          </a:prstGeom>
          <a:noFill/>
        </p:spPr>
        <p:txBody>
          <a:bodyPr wrap="square" rtlCol="0" anchor="t">
            <a:spAutoFit/>
          </a:bodyPr>
          <a:p>
            <a:r>
              <a:rPr lang="zh-CN" altLang="en-US" sz="1200"/>
              <a:t>Multimodal DBM 模型</a:t>
            </a:r>
            <a:endParaRPr lang="zh-CN" altLang="en-US" sz="1200"/>
          </a:p>
        </p:txBody>
      </p:sp>
      <p:sp>
        <p:nvSpPr>
          <p:cNvPr id="5" name="文本框 4"/>
          <p:cNvSpPr txBox="1"/>
          <p:nvPr/>
        </p:nvSpPr>
        <p:spPr>
          <a:xfrm>
            <a:off x="7864475" y="3049905"/>
            <a:ext cx="3796665" cy="1072515"/>
          </a:xfrm>
          <a:prstGeom prst="rect">
            <a:avLst/>
          </a:prstGeom>
          <a:noFill/>
        </p:spPr>
        <p:txBody>
          <a:bodyPr wrap="square" rtlCol="0" anchor="t">
            <a:noAutofit/>
          </a:bodyPr>
          <a:p>
            <a:r>
              <a:rPr lang="zh-CN" altLang="en-US" sz="1600"/>
              <a:t>玻尔兹曼机是一种基于能量的模型（an energy-based model），其对应的联合概率分布为</a:t>
            </a:r>
            <a:endParaRPr lang="zh-CN" altLang="en-US" sz="1600"/>
          </a:p>
        </p:txBody>
      </p:sp>
      <p:pic>
        <p:nvPicPr>
          <p:cNvPr id="7" name="图片 6"/>
          <p:cNvPicPr>
            <a:picLocks noChangeAspect="1"/>
          </p:cNvPicPr>
          <p:nvPr/>
        </p:nvPicPr>
        <p:blipFill>
          <a:blip r:embed="rId2"/>
          <a:stretch>
            <a:fillRect/>
          </a:stretch>
        </p:blipFill>
        <p:spPr>
          <a:xfrm>
            <a:off x="8686165" y="3851275"/>
            <a:ext cx="2292350" cy="733425"/>
          </a:xfrm>
          <a:prstGeom prst="rect">
            <a:avLst/>
          </a:prstGeom>
        </p:spPr>
      </p:pic>
      <p:sp>
        <p:nvSpPr>
          <p:cNvPr id="8" name="文本框 7"/>
          <p:cNvSpPr txBox="1"/>
          <p:nvPr/>
        </p:nvSpPr>
        <p:spPr>
          <a:xfrm>
            <a:off x="7864475" y="4584700"/>
            <a:ext cx="4487545" cy="200660"/>
          </a:xfrm>
          <a:prstGeom prst="rect">
            <a:avLst/>
          </a:prstGeom>
          <a:noFill/>
        </p:spPr>
        <p:txBody>
          <a:bodyPr wrap="square" rtlCol="0" anchor="t">
            <a:noAutofit/>
          </a:bodyPr>
          <a:p>
            <a:r>
              <a:rPr lang="zh-CN" altLang="en-US" sz="1600"/>
              <a:t>能量E越小，对应状态的概率越大。Z是</a:t>
            </a:r>
            <a:endParaRPr lang="zh-CN" altLang="en-US" sz="1600"/>
          </a:p>
          <a:p>
            <a:r>
              <a:rPr lang="zh-CN" altLang="en-US" sz="1600"/>
              <a:t>配分函数，用作归一化。</a:t>
            </a:r>
            <a:endParaRPr lang="zh-CN" altLang="en-US" sz="1600"/>
          </a:p>
        </p:txBody>
      </p:sp>
      <p:sp>
        <p:nvSpPr>
          <p:cNvPr id="9" name="文本框 8"/>
          <p:cNvSpPr txBox="1"/>
          <p:nvPr/>
        </p:nvSpPr>
        <p:spPr>
          <a:xfrm>
            <a:off x="7864475" y="5309870"/>
            <a:ext cx="3692525" cy="1395730"/>
          </a:xfrm>
          <a:prstGeom prst="rect">
            <a:avLst/>
          </a:prstGeom>
          <a:noFill/>
        </p:spPr>
        <p:txBody>
          <a:bodyPr wrap="square" rtlCol="0" anchor="t">
            <a:noAutofit/>
          </a:bodyPr>
          <a:p>
            <a:r>
              <a:rPr lang="zh-CN" altLang="en-US" sz="1600"/>
              <a:t>统计力学的结论表明，任何概率分布都可以转变成基于能量的模型，所以利用基于能量的模型的这个形式，是一种学习概率分布的通法。</a:t>
            </a:r>
            <a:endParaRPr lang="zh-CN" altLang="en-US" sz="160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4130" y="231661"/>
            <a:ext cx="5072557" cy="566420"/>
          </a:xfrm>
          <a:prstGeom prst="rect">
            <a:avLst/>
          </a:prstGeom>
        </p:spPr>
        <p:txBody>
          <a:bodyPr vert="horz" wrap="square" lIns="0" tIns="12700" rIns="0" bIns="0" rtlCol="0">
            <a:spAutoFit/>
          </a:bodyPr>
          <a:lstStyle/>
          <a:p>
            <a:pPr marL="12700" algn="l">
              <a:lnSpc>
                <a:spcPct val="100000"/>
              </a:lnSpc>
              <a:spcBef>
                <a:spcPts val="100"/>
              </a:spcBef>
            </a:pPr>
            <a:r>
              <a:rPr lang="en-US" altLang="zh-CN" dirty="0">
                <a:solidFill>
                  <a:schemeClr val="tx1"/>
                </a:solidFill>
              </a:rPr>
              <a:t>2.1.1 </a:t>
            </a:r>
            <a:r>
              <a:rPr lang="zh-CN" altLang="en-US" dirty="0">
                <a:solidFill>
                  <a:schemeClr val="tx1"/>
                </a:solidFill>
              </a:rPr>
              <a:t>联合表示</a:t>
            </a:r>
            <a:endParaRPr lang="zh-CN" altLang="en-US" sz="3600" dirty="0">
              <a:solidFill>
                <a:schemeClr val="tx1"/>
              </a:solidFill>
            </a:endParaRPr>
          </a:p>
        </p:txBody>
      </p:sp>
      <p:sp>
        <p:nvSpPr>
          <p:cNvPr id="4" name="矩形 3"/>
          <p:cNvSpPr/>
          <p:nvPr/>
        </p:nvSpPr>
        <p:spPr>
          <a:xfrm>
            <a:off x="441960" y="1727200"/>
            <a:ext cx="3087370" cy="4591050"/>
          </a:xfrm>
          <a:prstGeom prst="rect">
            <a:avLst/>
          </a:prstGeom>
        </p:spPr>
        <p:txBody>
          <a:bodyPr wrap="square">
            <a:noAutofit/>
          </a:bodyPr>
          <a:lstStyle/>
          <a:p>
            <a:pPr indent="457200"/>
            <a:r>
              <a:rPr lang="zh-CN" altLang="en-US" sz="1800" dirty="0">
                <a:solidFill>
                  <a:schemeClr val="tx1"/>
                </a:solidFill>
              </a:rPr>
              <a:t>在获得图像与文本间的联合概率分布后，我们在应用阶段，输入图片，利用条件概率 P(文本|图片)，生成文本特征，可以得到图片相应的文本描述；</a:t>
            </a:r>
            <a:endParaRPr lang="zh-CN" altLang="en-US" sz="1800" dirty="0">
              <a:solidFill>
                <a:schemeClr val="tx1"/>
              </a:solidFill>
            </a:endParaRPr>
          </a:p>
          <a:p>
            <a:pPr indent="457200"/>
            <a:r>
              <a:rPr lang="zh-CN" altLang="en-US" sz="1800" dirty="0">
                <a:solidFill>
                  <a:schemeClr val="tx1"/>
                </a:solidFill>
              </a:rPr>
              <a:t>而输入文本，利用条件概率 P(图片|文本)，可以生成图片特征，通过检索出最靠近该特征向量的两个图片实例，可以得到符合文本描述的图片。</a:t>
            </a:r>
            <a:endParaRPr lang="zh-CN" altLang="en-US" sz="1800" dirty="0">
              <a:solidFill>
                <a:schemeClr val="tx1"/>
              </a:solidFill>
            </a:endParaRPr>
          </a:p>
        </p:txBody>
      </p:sp>
      <p:pic>
        <p:nvPicPr>
          <p:cNvPr id="109" name="图片 108"/>
          <p:cNvPicPr/>
          <p:nvPr/>
        </p:nvPicPr>
        <p:blipFill>
          <a:blip r:embed="rId1"/>
          <a:stretch>
            <a:fillRect/>
          </a:stretch>
        </p:blipFill>
        <p:spPr>
          <a:xfrm>
            <a:off x="3876040" y="1363345"/>
            <a:ext cx="7776210" cy="5318125"/>
          </a:xfrm>
          <a:prstGeom prst="rect">
            <a:avLst/>
          </a:prstGeom>
          <a:noFill/>
          <a:ln w="9525">
            <a:noFill/>
          </a:ln>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4130" y="231661"/>
            <a:ext cx="5072557" cy="566420"/>
          </a:xfrm>
          <a:prstGeom prst="rect">
            <a:avLst/>
          </a:prstGeom>
        </p:spPr>
        <p:txBody>
          <a:bodyPr vert="horz" wrap="square" lIns="0" tIns="12700" rIns="0" bIns="0" rtlCol="0">
            <a:spAutoFit/>
          </a:bodyPr>
          <a:lstStyle/>
          <a:p>
            <a:pPr marL="12700" algn="l">
              <a:lnSpc>
                <a:spcPct val="100000"/>
              </a:lnSpc>
              <a:spcBef>
                <a:spcPts val="100"/>
              </a:spcBef>
            </a:pPr>
            <a:r>
              <a:rPr lang="en-US" altLang="zh-CN" dirty="0" smtClean="0">
                <a:solidFill>
                  <a:schemeClr val="tx1"/>
                </a:solidFill>
              </a:rPr>
              <a:t>2.1.2 </a:t>
            </a:r>
            <a:r>
              <a:rPr lang="zh-CN" altLang="en-US" dirty="0" smtClean="0">
                <a:solidFill>
                  <a:schemeClr val="tx1"/>
                </a:solidFill>
              </a:rPr>
              <a:t>协同表示</a:t>
            </a:r>
            <a:endParaRPr lang="zh-CN" altLang="en-US" sz="3600" dirty="0" smtClean="0">
              <a:solidFill>
                <a:schemeClr val="tx1"/>
              </a:solidFill>
            </a:endParaRPr>
          </a:p>
        </p:txBody>
      </p:sp>
      <p:sp>
        <p:nvSpPr>
          <p:cNvPr id="2" name="文本框 1"/>
          <p:cNvSpPr txBox="1"/>
          <p:nvPr/>
        </p:nvSpPr>
        <p:spPr>
          <a:xfrm>
            <a:off x="469900" y="1449705"/>
            <a:ext cx="10316210" cy="1979295"/>
          </a:xfrm>
          <a:prstGeom prst="rect">
            <a:avLst/>
          </a:prstGeom>
          <a:noFill/>
        </p:spPr>
        <p:txBody>
          <a:bodyPr wrap="square" rtlCol="0" anchor="t">
            <a:noAutofit/>
          </a:bodyPr>
          <a:p>
            <a:r>
              <a:rPr lang="zh-CN" altLang="en-US" sz="1600"/>
              <a:t>协同表示（Coordinated Representation）：将多模态中的每个模态分别映射到各自的表示空间，但映射后的向量之间满足一定的相关性约束（例如线性相关）。Coordinated结构并不寻求融合而是建模多种模态数据间的相关性，它将多个(通常是两个)模态映射到协作空间，表示为：$f(x_1) ～ g(x_2)$，其中～表示一种协作关系。网络的优化目标是这种协作关系(通常是相似性，即最小化cosine距离等度量)。</a:t>
            </a:r>
            <a:endParaRPr lang="zh-CN" altLang="en-US" sz="1600"/>
          </a:p>
        </p:txBody>
      </p:sp>
      <p:pic>
        <p:nvPicPr>
          <p:cNvPr id="110" name="图片 109"/>
          <p:cNvPicPr/>
          <p:nvPr/>
        </p:nvPicPr>
        <p:blipFill>
          <a:blip r:embed="rId1"/>
          <a:stretch>
            <a:fillRect/>
          </a:stretch>
        </p:blipFill>
        <p:spPr>
          <a:xfrm>
            <a:off x="562928" y="2799080"/>
            <a:ext cx="5781675" cy="3200400"/>
          </a:xfrm>
          <a:prstGeom prst="rect">
            <a:avLst/>
          </a:prstGeom>
          <a:noFill/>
          <a:ln w="9525">
            <a:noFill/>
          </a:ln>
        </p:spPr>
      </p:pic>
      <p:sp>
        <p:nvSpPr>
          <p:cNvPr id="4" name="文本框 3"/>
          <p:cNvSpPr txBox="1"/>
          <p:nvPr/>
        </p:nvSpPr>
        <p:spPr>
          <a:xfrm>
            <a:off x="6943725" y="3396615"/>
            <a:ext cx="3208020" cy="2602865"/>
          </a:xfrm>
          <a:prstGeom prst="rect">
            <a:avLst/>
          </a:prstGeom>
          <a:noFill/>
        </p:spPr>
        <p:txBody>
          <a:bodyPr wrap="square" rtlCol="0" anchor="t">
            <a:noAutofit/>
          </a:bodyPr>
          <a:p>
            <a:r>
              <a:rPr lang="zh-CN" altLang="en-US" sz="1800"/>
              <a:t>将多模态数据分别处理和表示，对各个模态数据的表示进行约束，使相同对象的多模态数据表示服从某种相似性。</a:t>
            </a:r>
            <a:endParaRPr lang="zh-CN" altLang="en-US" sz="1800"/>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4130" y="231661"/>
            <a:ext cx="5072557" cy="566420"/>
          </a:xfrm>
          <a:prstGeom prst="rect">
            <a:avLst/>
          </a:prstGeom>
        </p:spPr>
        <p:txBody>
          <a:bodyPr vert="horz" wrap="square" lIns="0" tIns="12700" rIns="0" bIns="0" rtlCol="0">
            <a:spAutoFit/>
          </a:bodyPr>
          <a:lstStyle/>
          <a:p>
            <a:pPr marL="12700" algn="l">
              <a:lnSpc>
                <a:spcPct val="100000"/>
              </a:lnSpc>
              <a:spcBef>
                <a:spcPts val="100"/>
              </a:spcBef>
            </a:pPr>
            <a:r>
              <a:rPr lang="en-US" altLang="zh-CN" dirty="0">
                <a:solidFill>
                  <a:schemeClr val="tx1"/>
                </a:solidFill>
              </a:rPr>
              <a:t>2.1.2 </a:t>
            </a:r>
            <a:r>
              <a:rPr lang="zh-CN" altLang="en-US" dirty="0">
                <a:solidFill>
                  <a:schemeClr val="tx1"/>
                </a:solidFill>
              </a:rPr>
              <a:t>协同表示</a:t>
            </a:r>
            <a:endParaRPr lang="zh-CN" altLang="en-US" sz="3600" dirty="0">
              <a:solidFill>
                <a:schemeClr val="tx1"/>
              </a:solidFill>
            </a:endParaRPr>
          </a:p>
        </p:txBody>
      </p:sp>
      <p:sp>
        <p:nvSpPr>
          <p:cNvPr id="5" name="TextBox 4"/>
          <p:cNvSpPr txBox="1"/>
          <p:nvPr/>
        </p:nvSpPr>
        <p:spPr>
          <a:xfrm>
            <a:off x="198120" y="1350010"/>
            <a:ext cx="3411220" cy="5226050"/>
          </a:xfrm>
          <a:prstGeom prst="rect">
            <a:avLst/>
          </a:prstGeom>
          <a:noFill/>
        </p:spPr>
        <p:txBody>
          <a:bodyPr wrap="square" rtlCol="0">
            <a:noAutofit/>
          </a:bodyPr>
          <a:lstStyle/>
          <a:p>
            <a:pPr algn="just"/>
            <a:r>
              <a:rPr lang="zh-CN" altLang="en-US" sz="1800"/>
              <a:t>Unifying Visual-Semantic Embeddings with Multimodal Neural Language Models (NIPS 2014) 利用协同学习到的特征向量之间满足加减算数运算这一特性，可以搜索出与给定图片满足“指定的转换语义”的图片。</a:t>
            </a:r>
            <a:endParaRPr lang="zh-CN" altLang="en-US" sz="1800"/>
          </a:p>
          <a:p>
            <a:pPr algn="just"/>
            <a:endParaRPr lang="zh-CN" altLang="en-US" sz="1800"/>
          </a:p>
          <a:p>
            <a:pPr algn="just"/>
            <a:r>
              <a:rPr lang="zh-CN" altLang="en-US" sz="1800"/>
              <a:t>例如：狗的图片特征向量 - 狗的文本特征向量 + 猫的文本特征向量 = 猫的图片特征向量 -&gt; 在特征向量空间，根据最近邻距离，检索得到猫的图片。</a:t>
            </a:r>
            <a:r>
              <a:rPr lang="en-US" dirty="0" smtClean="0"/>
              <a:t>      </a:t>
            </a:r>
            <a:r>
              <a:rPr lang="en-US" dirty="0" smtClean="0">
                <a:solidFill>
                  <a:srgbClr val="FF0000"/>
                </a:solidFill>
              </a:rPr>
              <a:t> </a:t>
            </a:r>
            <a:endParaRPr dirty="0" smtClean="0"/>
          </a:p>
        </p:txBody>
      </p:sp>
      <p:pic>
        <p:nvPicPr>
          <p:cNvPr id="111" name="图片 110"/>
          <p:cNvPicPr/>
          <p:nvPr/>
        </p:nvPicPr>
        <p:blipFill>
          <a:blip r:embed="rId1"/>
          <a:stretch>
            <a:fillRect/>
          </a:stretch>
        </p:blipFill>
        <p:spPr>
          <a:xfrm>
            <a:off x="3609340" y="1350010"/>
            <a:ext cx="8315960" cy="5507355"/>
          </a:xfrm>
          <a:prstGeom prst="rect">
            <a:avLst/>
          </a:prstGeom>
          <a:noFill/>
          <a:ln w="9525">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4130" y="231661"/>
            <a:ext cx="5072557" cy="566420"/>
          </a:xfrm>
          <a:prstGeom prst="rect">
            <a:avLst/>
          </a:prstGeom>
        </p:spPr>
        <p:txBody>
          <a:bodyPr vert="horz" wrap="square" lIns="0" tIns="12700" rIns="0" bIns="0" rtlCol="0">
            <a:spAutoFit/>
          </a:bodyPr>
          <a:lstStyle/>
          <a:p>
            <a:pPr marL="12700" algn="l">
              <a:lnSpc>
                <a:spcPct val="100000"/>
              </a:lnSpc>
              <a:spcBef>
                <a:spcPts val="100"/>
              </a:spcBef>
            </a:pPr>
            <a:r>
              <a:rPr lang="en-US" dirty="0">
                <a:solidFill>
                  <a:schemeClr val="tx1"/>
                </a:solidFill>
              </a:rPr>
              <a:t>2.2 </a:t>
            </a:r>
            <a:r>
              <a:rPr lang="zh-CN" altLang="en-US" dirty="0">
                <a:solidFill>
                  <a:schemeClr val="tx1"/>
                </a:solidFill>
              </a:rPr>
              <a:t>映射</a:t>
            </a:r>
            <a:endParaRPr lang="zh-CN" altLang="en-US" sz="3600" dirty="0">
              <a:solidFill>
                <a:schemeClr val="tx1"/>
              </a:solidFill>
            </a:endParaRPr>
          </a:p>
        </p:txBody>
      </p:sp>
      <p:sp>
        <p:nvSpPr>
          <p:cNvPr id="5" name="TextBox 4"/>
          <p:cNvSpPr txBox="1"/>
          <p:nvPr/>
        </p:nvSpPr>
        <p:spPr>
          <a:xfrm>
            <a:off x="413385" y="1379855"/>
            <a:ext cx="10189210" cy="1999615"/>
          </a:xfrm>
          <a:prstGeom prst="rect">
            <a:avLst/>
          </a:prstGeom>
          <a:noFill/>
        </p:spPr>
        <p:txBody>
          <a:bodyPr wrap="square" rtlCol="0">
            <a:spAutoFit/>
          </a:bodyPr>
          <a:lstStyle/>
          <a:p>
            <a:pPr algn="just"/>
            <a:r>
              <a:rPr sz="2000" dirty="0" smtClean="0">
                <a:sym typeface="+mn-ea"/>
              </a:rPr>
              <a:t>模态间映射：主要研究如何将某一特定模态数据中的信息映射至另一模态。不仅数据是异构的，而且模态之间的关系通常是开放式的或主观的。例如，存在多种描述图像的正确方法，并且可能不存在一种完美的翻译。</a:t>
            </a:r>
            <a:endParaRPr sz="2000" dirty="0" smtClean="0">
              <a:sym typeface="+mn-ea"/>
            </a:endParaRPr>
          </a:p>
          <a:p>
            <a:pPr algn="just"/>
            <a:endParaRPr sz="1600" dirty="0" smtClean="0">
              <a:sym typeface="+mn-ea"/>
            </a:endParaRPr>
          </a:p>
          <a:p>
            <a:pPr algn="just"/>
            <a:r>
              <a:rPr sz="1600" dirty="0" smtClean="0">
                <a:sym typeface="+mn-ea"/>
              </a:rPr>
              <a:t>应用场景：“看图作文”；“以题作画”；语音合成；机器翻译；跨模态检索等。</a:t>
            </a:r>
            <a:endParaRPr sz="1600" dirty="0" smtClean="0">
              <a:sym typeface="+mn-ea"/>
            </a:endParaRPr>
          </a:p>
          <a:p>
            <a:pPr algn="just"/>
            <a:endParaRPr sz="1600" dirty="0" smtClean="0">
              <a:sym typeface="+mn-ea"/>
            </a:endParaRPr>
          </a:p>
          <a:p>
            <a:pPr algn="just"/>
            <a:endParaRPr sz="1600" dirty="0" smtClean="0">
              <a:sym typeface="+mn-ea"/>
            </a:endParaRPr>
          </a:p>
        </p:txBody>
      </p:sp>
      <p:sp>
        <p:nvSpPr>
          <p:cNvPr id="2" name="文本框 1"/>
          <p:cNvSpPr txBox="1"/>
          <p:nvPr/>
        </p:nvSpPr>
        <p:spPr>
          <a:xfrm>
            <a:off x="413385" y="3142615"/>
            <a:ext cx="8282305" cy="3554730"/>
          </a:xfrm>
          <a:prstGeom prst="rect">
            <a:avLst/>
          </a:prstGeom>
          <a:noFill/>
        </p:spPr>
        <p:txBody>
          <a:bodyPr wrap="square" rtlCol="0" anchor="t">
            <a:noAutofit/>
          </a:bodyPr>
          <a:p>
            <a:pPr marL="285750" indent="-285750">
              <a:buFont typeface="Arial" panose="020B0604020202020204" pitchFamily="34" charset="0"/>
              <a:buChar char="•"/>
            </a:pPr>
            <a:r>
              <a:rPr lang="zh-CN" altLang="en-US" sz="1600"/>
              <a:t>机器翻译（Machine Translation）：将输入的语言A（即时）翻译为另一种语言B。</a:t>
            </a:r>
            <a:r>
              <a:rPr lang="zh-CN" altLang="en-US" sz="1600">
                <a:sym typeface="+mn-ea"/>
              </a:rPr>
              <a:t>类似的还有唇读（Lip Reading）和语音翻译 （Speech Translation），分别将唇部视觉和语音信息转换为文本信息。</a:t>
            </a:r>
            <a:endParaRPr lang="zh-CN" altLang="en-US" sz="1600"/>
          </a:p>
          <a:p>
            <a:pPr marL="285750" indent="-285750">
              <a:buFont typeface="Arial" panose="020B0604020202020204" pitchFamily="34" charset="0"/>
              <a:buChar char="•"/>
            </a:pPr>
            <a:endParaRPr lang="zh-CN" altLang="en-US" sz="1600"/>
          </a:p>
          <a:p>
            <a:pPr marL="285750" indent="-285750">
              <a:buFont typeface="Arial" panose="020B0604020202020204" pitchFamily="34" charset="0"/>
              <a:buChar char="•"/>
            </a:pPr>
            <a:r>
              <a:rPr lang="zh-CN" altLang="en-US" sz="1600"/>
              <a:t>图片描述（Image captioning) 或者视频描述（Video captioning)： 对给定的图片/视频形成一段文字描述，以表达图片/视频的内容。</a:t>
            </a:r>
            <a:endParaRPr lang="zh-CN" altLang="en-US" sz="1600"/>
          </a:p>
          <a:p>
            <a:pPr marL="285750" indent="-285750">
              <a:buFont typeface="Arial" panose="020B0604020202020204" pitchFamily="34" charset="0"/>
              <a:buChar char="•"/>
            </a:pPr>
            <a:endParaRPr lang="zh-CN" altLang="en-US" sz="1600"/>
          </a:p>
          <a:p>
            <a:pPr marL="285750" indent="-285750">
              <a:buFont typeface="Arial" panose="020B0604020202020204" pitchFamily="34" charset="0"/>
              <a:buChar char="•"/>
            </a:pPr>
            <a:r>
              <a:rPr lang="zh-CN" altLang="en-US" sz="1600"/>
              <a:t>语音合成（Speech Synthesis）：根据输入的文本信息，自动合成一段语音信号。</a:t>
            </a:r>
            <a:endParaRPr lang="zh-CN" altLang="en-US" sz="160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668338" y="235898"/>
            <a:ext cx="11523662" cy="677863"/>
          </a:xfrm>
        </p:spPr>
        <p:txBody>
          <a:bodyPr/>
          <a:lstStyle/>
          <a:p>
            <a:pPr algn="l" eaLnBrk="1" hangingPunct="1"/>
            <a:r>
              <a:rPr lang="zh-CN" altLang="en-US" dirty="0" smtClean="0">
                <a:solidFill>
                  <a:schemeClr val="tx1"/>
                </a:solidFill>
              </a:rPr>
              <a:t>本章目录</a:t>
            </a:r>
            <a:endParaRPr lang="zh-CN" altLang="en-US" dirty="0">
              <a:solidFill>
                <a:schemeClr val="tx1"/>
              </a:solidFill>
            </a:endParaRPr>
          </a:p>
        </p:txBody>
      </p:sp>
      <p:sp>
        <p:nvSpPr>
          <p:cNvPr id="44" name="TextBox 6"/>
          <p:cNvSpPr txBox="1">
            <a:spLocks noChangeArrowheads="1"/>
          </p:cNvSpPr>
          <p:nvPr/>
        </p:nvSpPr>
        <p:spPr bwMode="auto">
          <a:xfrm>
            <a:off x="3002507" y="1842297"/>
            <a:ext cx="5105475"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4000" dirty="0" smtClean="0">
                <a:latin typeface="Impact" panose="020B0806030902050204" pitchFamily="34" charset="0"/>
                <a:ea typeface="微软雅黑" panose="020B0503020204020204" pitchFamily="34" charset="-122"/>
              </a:rPr>
              <a:t>01 </a:t>
            </a:r>
            <a:r>
              <a:rPr lang="en-US" altLang="zh-CN" sz="4400" dirty="0" smtClean="0">
                <a:latin typeface="Impact" panose="020B0806030902050204" pitchFamily="34" charset="0"/>
                <a:ea typeface="微软雅黑" panose="020B0503020204020204" pitchFamily="34" charset="-122"/>
              </a:rPr>
              <a:t> </a:t>
            </a:r>
            <a:r>
              <a:rPr lang="en-US" altLang="zh-CN" sz="4000" dirty="0" smtClean="0">
                <a:latin typeface="Impact" panose="020B0806030902050204" pitchFamily="34" charset="0"/>
                <a:ea typeface="微软雅黑" panose="020B0503020204020204" pitchFamily="34" charset="-122"/>
              </a:rPr>
              <a:t>  </a:t>
            </a:r>
            <a:r>
              <a:rPr lang="zh-CN" altLang="en-US" sz="4000" dirty="0" smtClean="0">
                <a:latin typeface="Impact" panose="020B0806030902050204" pitchFamily="34" charset="0"/>
                <a:ea typeface="微软雅黑" panose="020B0503020204020204" pitchFamily="34" charset="-122"/>
              </a:rPr>
              <a:t>定义介绍</a:t>
            </a:r>
            <a:endParaRPr lang="zh-CN" altLang="en-US" sz="4000" dirty="0" smtClean="0">
              <a:latin typeface="Impact" panose="020B0806030902050204" pitchFamily="34" charset="0"/>
              <a:ea typeface="微软雅黑" panose="020B0503020204020204" pitchFamily="34" charset="-122"/>
            </a:endParaRPr>
          </a:p>
        </p:txBody>
      </p:sp>
      <p:sp>
        <p:nvSpPr>
          <p:cNvPr id="47" name="TextBox 10"/>
          <p:cNvSpPr txBox="1">
            <a:spLocks noChangeArrowheads="1"/>
          </p:cNvSpPr>
          <p:nvPr/>
        </p:nvSpPr>
        <p:spPr bwMode="auto">
          <a:xfrm>
            <a:off x="3002508" y="2719054"/>
            <a:ext cx="598738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4000" dirty="0" smtClean="0">
                <a:latin typeface="Impact" panose="020B0806030902050204" pitchFamily="34" charset="0"/>
                <a:ea typeface="微软雅黑" panose="020B0503020204020204" pitchFamily="34" charset="-122"/>
              </a:rPr>
              <a:t>02    </a:t>
            </a:r>
            <a:r>
              <a:rPr lang="zh-CN" altLang="en-US" sz="4000" dirty="0" smtClean="0">
                <a:latin typeface="Impact" panose="020B0806030902050204" pitchFamily="34" charset="0"/>
                <a:ea typeface="微软雅黑" panose="020B0503020204020204" pitchFamily="34" charset="-122"/>
              </a:rPr>
              <a:t>研究方向</a:t>
            </a:r>
            <a:endParaRPr lang="en-US" altLang="zh-CN" sz="4000" dirty="0" smtClean="0">
              <a:latin typeface="Impact" panose="020B0806030902050204" pitchFamily="34" charset="0"/>
              <a:ea typeface="微软雅黑" panose="020B0503020204020204" pitchFamily="34" charset="-122"/>
            </a:endParaRPr>
          </a:p>
        </p:txBody>
      </p:sp>
      <p:sp>
        <p:nvSpPr>
          <p:cNvPr id="48" name="TextBox 11"/>
          <p:cNvSpPr txBox="1">
            <a:spLocks noChangeArrowheads="1"/>
          </p:cNvSpPr>
          <p:nvPr/>
        </p:nvSpPr>
        <p:spPr bwMode="auto">
          <a:xfrm>
            <a:off x="3002507" y="3534236"/>
            <a:ext cx="6297591"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4000" dirty="0" smtClean="0">
                <a:latin typeface="Impact" panose="020B0806030902050204" pitchFamily="34" charset="0"/>
                <a:ea typeface="微软雅黑" panose="020B0503020204020204" pitchFamily="34" charset="-122"/>
              </a:rPr>
              <a:t>03    </a:t>
            </a:r>
            <a:r>
              <a:rPr lang="zh-CN" altLang="en-US" sz="4000" dirty="0" smtClean="0">
                <a:latin typeface="Impact" panose="020B0806030902050204" pitchFamily="34" charset="0"/>
                <a:ea typeface="微软雅黑" panose="020B0503020204020204" pitchFamily="34" charset="-122"/>
              </a:rPr>
              <a:t>经典模型</a:t>
            </a:r>
            <a:endParaRPr lang="zh-CN" altLang="en-US" sz="4000" dirty="0" smtClean="0">
              <a:latin typeface="Impact" panose="020B0806030902050204" pitchFamily="34" charset="0"/>
              <a:ea typeface="微软雅黑" panose="020B0503020204020204" pitchFamily="34" charset="-122"/>
            </a:endParaRPr>
          </a:p>
        </p:txBody>
      </p:sp>
      <p:sp>
        <p:nvSpPr>
          <p:cNvPr id="6" name="TextBox 11"/>
          <p:cNvSpPr txBox="1">
            <a:spLocks noChangeArrowheads="1"/>
          </p:cNvSpPr>
          <p:nvPr/>
        </p:nvSpPr>
        <p:spPr bwMode="auto">
          <a:xfrm>
            <a:off x="3002508" y="4362785"/>
            <a:ext cx="6297591"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4000" dirty="0" smtClean="0">
                <a:latin typeface="Impact" panose="020B0806030902050204" pitchFamily="34" charset="0"/>
                <a:ea typeface="微软雅黑" panose="020B0503020204020204" pitchFamily="34" charset="-122"/>
              </a:rPr>
              <a:t>04    </a:t>
            </a:r>
            <a:r>
              <a:rPr lang="zh-CN" altLang="en-US" sz="4000" dirty="0" smtClean="0">
                <a:latin typeface="Impact" panose="020B0806030902050204" pitchFamily="34" charset="0"/>
                <a:ea typeface="微软雅黑" panose="020B0503020204020204" pitchFamily="34" charset="-122"/>
              </a:rPr>
              <a:t>论文总结</a:t>
            </a:r>
            <a:endParaRPr lang="zh-CN" altLang="en-US" sz="4000" dirty="0" smtClean="0">
              <a:latin typeface="Impact" panose="020B0806030902050204" pitchFamily="34" charset="0"/>
              <a:ea typeface="微软雅黑" panose="020B0503020204020204" pitchFamily="34" charset="-122"/>
            </a:endParaRPr>
          </a:p>
        </p:txBody>
      </p:sp>
    </p:spTree>
  </p:cSld>
  <p:clrMapOvr>
    <a:masterClrMapping/>
  </p:clrMapOvr>
  <p:transition advTm="8005"/>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4130" y="231661"/>
            <a:ext cx="5072557" cy="566420"/>
          </a:xfrm>
          <a:prstGeom prst="rect">
            <a:avLst/>
          </a:prstGeom>
        </p:spPr>
        <p:txBody>
          <a:bodyPr vert="horz" wrap="square" lIns="0" tIns="12700" rIns="0" bIns="0" rtlCol="0">
            <a:spAutoFit/>
          </a:bodyPr>
          <a:lstStyle/>
          <a:p>
            <a:pPr marL="12700" algn="l">
              <a:lnSpc>
                <a:spcPct val="100000"/>
              </a:lnSpc>
              <a:spcBef>
                <a:spcPts val="100"/>
              </a:spcBef>
            </a:pPr>
            <a:r>
              <a:rPr lang="en-US" altLang="zh-CN" dirty="0" smtClean="0">
                <a:solidFill>
                  <a:schemeClr val="tx1"/>
                </a:solidFill>
              </a:rPr>
              <a:t>2.2.1 基于实例的方法</a:t>
            </a:r>
            <a:endParaRPr lang="en-US" altLang="zh-CN" dirty="0" smtClean="0">
              <a:solidFill>
                <a:schemeClr val="tx1"/>
              </a:solidFill>
            </a:endParaRPr>
          </a:p>
        </p:txBody>
      </p:sp>
      <p:sp>
        <p:nvSpPr>
          <p:cNvPr id="4" name="矩形 3"/>
          <p:cNvSpPr/>
          <p:nvPr/>
        </p:nvSpPr>
        <p:spPr>
          <a:xfrm>
            <a:off x="327025" y="1362075"/>
            <a:ext cx="10332085" cy="3737610"/>
          </a:xfrm>
          <a:prstGeom prst="rect">
            <a:avLst/>
          </a:prstGeom>
        </p:spPr>
        <p:txBody>
          <a:bodyPr wrap="square">
            <a:noAutofit/>
          </a:bodyPr>
          <a:lstStyle/>
          <a:p>
            <a:pPr algn="just"/>
            <a:r>
              <a:rPr sz="1800" dirty="0"/>
              <a:t>模版法：模版法的特征是借助于词典进行翻译，词典一般指训练集中的数据对{(x1，y1)，…，(xN，yN)}。给定测试样本，模版法直接检索在词典中找到最匹配的翻译结果，并将其作为最终输出。</a:t>
            </a:r>
            <a:endParaRPr sz="1800" dirty="0"/>
          </a:p>
          <a:p>
            <a:pPr algn="just"/>
            <a:r>
              <a:rPr sz="1600" dirty="0"/>
              <a:t>检索可分为单模态检索或跨模态检索:</a:t>
            </a:r>
            <a:endParaRPr sz="1600" dirty="0"/>
          </a:p>
          <a:p>
            <a:pPr algn="just"/>
            <a:endParaRPr sz="1600" dirty="0"/>
          </a:p>
          <a:p>
            <a:pPr marL="285750" indent="-285750" algn="just">
              <a:buFont typeface="Arial" panose="020B0604020202020204" pitchFamily="34" charset="0"/>
              <a:buChar char="•"/>
            </a:pPr>
            <a:r>
              <a:rPr sz="1600" dirty="0"/>
              <a:t>单模态检索首先找到与x最相似的xi，然后获得xi对应的yi。</a:t>
            </a:r>
            <a:endParaRPr sz="1600" dirty="0"/>
          </a:p>
          <a:p>
            <a:pPr marL="285750" indent="-285750" algn="just">
              <a:buFont typeface="Arial" panose="020B0604020202020204" pitchFamily="34" charset="0"/>
              <a:buChar char="•"/>
            </a:pPr>
            <a:r>
              <a:rPr sz="1600" dirty="0"/>
              <a:t>多模态检索直接在{y1，…，yN}集合中检索到与x最相似的yi，性能通常优于单模态检索。为进一步增强检索结果的准确性，可选择top-K的检索结果{yi1，…，yik}，再融合K个结果作为最终输出。</a:t>
            </a:r>
            <a:endParaRPr sz="1600" dirty="0"/>
          </a:p>
          <a:p>
            <a:pPr algn="just"/>
            <a:endParaRPr sz="1600" dirty="0"/>
          </a:p>
          <a:p>
            <a:pPr algn="just"/>
            <a:endParaRPr sz="1600" dirty="0"/>
          </a:p>
        </p:txBody>
      </p:sp>
      <p:pic>
        <p:nvPicPr>
          <p:cNvPr id="113" name="图片 112"/>
          <p:cNvPicPr/>
          <p:nvPr/>
        </p:nvPicPr>
        <p:blipFill>
          <a:blip r:embed="rId1"/>
          <a:stretch>
            <a:fillRect/>
          </a:stretch>
        </p:blipFill>
        <p:spPr>
          <a:xfrm>
            <a:off x="1914525" y="3213735"/>
            <a:ext cx="6858000" cy="3314700"/>
          </a:xfrm>
          <a:prstGeom prst="rect">
            <a:avLst/>
          </a:prstGeom>
          <a:noFill/>
          <a:ln w="9525">
            <a:noFill/>
          </a:ln>
        </p:spPr>
      </p:pic>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t>2.2.2 </a:t>
            </a:r>
            <a:r>
              <a:rPr lang="zh-CN" altLang="en-US"/>
              <a:t>生成式模型</a:t>
            </a:r>
            <a:endParaRPr lang="zh-CN" altLang="en-US"/>
          </a:p>
        </p:txBody>
      </p:sp>
      <p:sp>
        <p:nvSpPr>
          <p:cNvPr id="3" name="内容占位符 2"/>
          <p:cNvSpPr>
            <a:spLocks noGrp="1"/>
          </p:cNvSpPr>
          <p:nvPr>
            <p:ph idx="1"/>
          </p:nvPr>
        </p:nvSpPr>
        <p:spPr/>
        <p:txBody>
          <a:bodyPr/>
          <a:p>
            <a:pPr marL="0" indent="0">
              <a:buNone/>
            </a:pPr>
            <a:r>
              <a:rPr sz="2000" kern="1200" dirty="0">
                <a:latin typeface="Arial" panose="020B0604020202020204" pitchFamily="34" charset="0"/>
                <a:ea typeface="微软雅黑" panose="020B0503020204020204" pitchFamily="34" charset="-122"/>
              </a:rPr>
              <a:t>生成式模型：抛弃词典，直接生成目标模态的数据。分为三个子类别：</a:t>
            </a:r>
            <a:endParaRPr sz="2000" kern="1200" dirty="0">
              <a:latin typeface="Arial" panose="020B0604020202020204" pitchFamily="34" charset="0"/>
              <a:ea typeface="微软雅黑" panose="020B0503020204020204" pitchFamily="34" charset="-122"/>
            </a:endParaRPr>
          </a:p>
          <a:p>
            <a:pPr marL="0" indent="0">
              <a:buNone/>
            </a:pPr>
            <a:endParaRPr lang="zh-CN" altLang="en-US" sz="1800"/>
          </a:p>
          <a:p>
            <a:r>
              <a:rPr lang="zh-CN" altLang="en-US" sz="1800"/>
              <a:t>基于语法模版：人为设定多个针对目标模态的语法模版，将模型的预测结果插入模版中作为翻译结果。以图像描述为例，模版定义为</a:t>
            </a:r>
            <a:r>
              <a:rPr lang="zh-CN" altLang="en-US" sz="1800" u="sng"/>
              <a:t>who</a:t>
            </a:r>
            <a:r>
              <a:rPr lang="zh-CN" altLang="en-US" sz="1800"/>
              <a:t> did </a:t>
            </a:r>
            <a:r>
              <a:rPr lang="zh-CN" altLang="en-US" sz="1800" u="sng"/>
              <a:t>what</a:t>
            </a:r>
            <a:r>
              <a:rPr lang="zh-CN" altLang="en-US" sz="1800"/>
              <a:t> to </a:t>
            </a:r>
            <a:r>
              <a:rPr lang="zh-CN" altLang="en-US" sz="1800" u="sng"/>
              <a:t>whom</a:t>
            </a:r>
            <a:r>
              <a:rPr lang="zh-CN" altLang="en-US" sz="1800"/>
              <a:t> in </a:t>
            </a:r>
            <a:r>
              <a:rPr lang="zh-CN" altLang="en-US" sz="1800" u="sng"/>
              <a:t>place</a:t>
            </a:r>
            <a:r>
              <a:rPr lang="zh-CN" altLang="en-US" sz="1800"/>
              <a:t>，其中有四个待替换的插槽。通过不同类型的目标/属性/场景检测器可以获得who， what， whom， place等具体单词，进而完成翻译。</a:t>
            </a:r>
            <a:endParaRPr lang="zh-CN" altLang="en-US" sz="1800"/>
          </a:p>
          <a:p>
            <a:endParaRPr lang="zh-CN" altLang="en-US" sz="1800"/>
          </a:p>
          <a:p>
            <a:r>
              <a:rPr lang="zh-CN" altLang="en-US" sz="1800"/>
              <a:t>编码-解码器：首先将源模态的数据编码为隐特征，后续被解码器用于生成目标模态。以图像描述为例，编码器(一般为CNN+spatial pooling)将图像编码为一个或多个特征向量，进而输入到RNN中以自回归的方式生成单词序列。</a:t>
            </a:r>
            <a:endParaRPr lang="zh-CN" altLang="en-US" sz="1800"/>
          </a:p>
          <a:p>
            <a:endParaRPr lang="zh-CN" altLang="en-US" sz="1800"/>
          </a:p>
          <a:p>
            <a:r>
              <a:rPr lang="zh-CN" altLang="en-US" sz="1800"/>
              <a:t>连续性生成：它针对源模态与目标模态都为流数据且在时间上严格对齐的任务。以文本合成语音为例，它与图像描述不同，语音数据与文本数据在时间上严格对齐。WaveNet采用了CNN并行预测 + CTC loss解决该类问题。当然，编码-解码器理论上也可完成该任务，但需处理数据对齐问题。</a:t>
            </a:r>
            <a:endParaRPr lang="zh-CN" altLang="en-US" sz="1800"/>
          </a:p>
          <a:p>
            <a:pPr marL="0" indent="0">
              <a:buNone/>
            </a:pPr>
            <a:endParaRPr lang="zh-CN" altLang="en-US"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t>2.3 </a:t>
            </a:r>
            <a:r>
              <a:rPr lang="zh-CN" altLang="en-US"/>
              <a:t>对齐</a:t>
            </a:r>
            <a:endParaRPr lang="zh-CN" altLang="en-US"/>
          </a:p>
        </p:txBody>
      </p:sp>
      <p:sp>
        <p:nvSpPr>
          <p:cNvPr id="3" name="内容占位符 2"/>
          <p:cNvSpPr>
            <a:spLocks noGrp="1"/>
          </p:cNvSpPr>
          <p:nvPr>
            <p:ph idx="1"/>
          </p:nvPr>
        </p:nvSpPr>
        <p:spPr/>
        <p:txBody>
          <a:bodyPr/>
          <a:p>
            <a:pPr marL="0" indent="0">
              <a:buNone/>
            </a:pPr>
            <a:r>
              <a:rPr sz="2000" kern="1200" dirty="0">
                <a:latin typeface="Arial" panose="020B0604020202020204" pitchFamily="34" charset="0"/>
                <a:ea typeface="微软雅黑" panose="020B0503020204020204" pitchFamily="34" charset="-122"/>
              </a:rPr>
              <a:t>多模态对齐：主要研究如何识别不同模态之间的部件、元素的对应关系。例如，我们可能希望将食谱中的步骤与显示正在制作的菜肴的视频对齐。为了应对这一挑战，我们需要测量不同模式之间的相似性并处理可能的长期依赖和歧义。</a:t>
            </a:r>
            <a:endParaRPr sz="2000" kern="1200" dirty="0">
              <a:latin typeface="Arial" panose="020B0604020202020204" pitchFamily="34" charset="0"/>
              <a:ea typeface="微软雅黑" panose="020B0503020204020204" pitchFamily="34" charset="-122"/>
            </a:endParaRPr>
          </a:p>
          <a:p>
            <a:pPr marL="0" indent="0">
              <a:buNone/>
            </a:pPr>
            <a:endParaRPr lang="zh-CN" altLang="en-US" sz="1600"/>
          </a:p>
          <a:p>
            <a:pPr marL="0" indent="0">
              <a:buNone/>
            </a:pPr>
            <a:endParaRPr lang="zh-CN" altLang="en-US" sz="1600"/>
          </a:p>
        </p:txBody>
      </p:sp>
      <p:pic>
        <p:nvPicPr>
          <p:cNvPr id="114" name="图片 113"/>
          <p:cNvPicPr/>
          <p:nvPr/>
        </p:nvPicPr>
        <p:blipFill>
          <a:blip r:embed="rId1"/>
          <a:stretch>
            <a:fillRect/>
          </a:stretch>
        </p:blipFill>
        <p:spPr>
          <a:xfrm>
            <a:off x="609600" y="2886075"/>
            <a:ext cx="6858000" cy="2952750"/>
          </a:xfrm>
          <a:prstGeom prst="rect">
            <a:avLst/>
          </a:prstGeom>
          <a:noFill/>
          <a:ln w="9525">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t>2.3.1 </a:t>
            </a:r>
            <a:r>
              <a:rPr lang="zh-CN" altLang="en-US"/>
              <a:t>显式对齐</a:t>
            </a:r>
            <a:endParaRPr lang="zh-CN" altLang="en-US"/>
          </a:p>
        </p:txBody>
      </p:sp>
      <p:sp>
        <p:nvSpPr>
          <p:cNvPr id="3" name="内容占位符 2"/>
          <p:cNvSpPr>
            <a:spLocks noGrp="1"/>
          </p:cNvSpPr>
          <p:nvPr>
            <p:ph idx="1"/>
          </p:nvPr>
        </p:nvSpPr>
        <p:spPr>
          <a:xfrm>
            <a:off x="493395" y="1600203"/>
            <a:ext cx="10972800" cy="4525963"/>
          </a:xfrm>
        </p:spPr>
        <p:txBody>
          <a:bodyPr/>
          <a:p>
            <a:pPr marL="0" indent="0">
              <a:buNone/>
            </a:pPr>
            <a:r>
              <a:rPr sz="2000" kern="1200" dirty="0">
                <a:latin typeface="Arial" panose="020B0604020202020204" pitchFamily="34" charset="0"/>
                <a:ea typeface="微软雅黑" panose="020B0503020204020204" pitchFamily="34" charset="-122"/>
              </a:rPr>
              <a:t>如果模型的主要目标是对齐来自两个或多个模态的子元素，那么我们将其分类为执行显式对齐。显式对齐的一个重要工作是相似性度量。大多数方法都依赖于度量不同模态的子组件之间的相似性作为基本构建块。</a:t>
            </a:r>
            <a:endParaRPr sz="2000" kern="1200" dirty="0">
              <a:latin typeface="Arial" panose="020B0604020202020204" pitchFamily="34" charset="0"/>
              <a:ea typeface="微软雅黑" panose="020B0503020204020204" pitchFamily="34" charset="-122"/>
            </a:endParaRPr>
          </a:p>
        </p:txBody>
      </p:sp>
      <p:pic>
        <p:nvPicPr>
          <p:cNvPr id="115" name="图片 114"/>
          <p:cNvPicPr/>
          <p:nvPr/>
        </p:nvPicPr>
        <p:blipFill>
          <a:blip r:embed="rId1"/>
          <a:stretch>
            <a:fillRect/>
          </a:stretch>
        </p:blipFill>
        <p:spPr>
          <a:xfrm>
            <a:off x="4175760" y="2653030"/>
            <a:ext cx="7494270" cy="3364230"/>
          </a:xfrm>
          <a:prstGeom prst="rect">
            <a:avLst/>
          </a:prstGeom>
          <a:noFill/>
          <a:ln w="9525">
            <a:noFill/>
          </a:ln>
        </p:spPr>
      </p:pic>
      <p:sp>
        <p:nvSpPr>
          <p:cNvPr id="4" name="文本框 3"/>
          <p:cNvSpPr txBox="1"/>
          <p:nvPr/>
        </p:nvSpPr>
        <p:spPr>
          <a:xfrm>
            <a:off x="493395" y="3008630"/>
            <a:ext cx="3547745" cy="3117850"/>
          </a:xfrm>
          <a:prstGeom prst="rect">
            <a:avLst/>
          </a:prstGeom>
          <a:noFill/>
        </p:spPr>
        <p:txBody>
          <a:bodyPr wrap="square" rtlCol="0" anchor="t">
            <a:noAutofit/>
          </a:bodyPr>
          <a:p>
            <a:r>
              <a:rPr lang="zh-CN" altLang="en-US" sz="1600"/>
              <a:t>无监督对齐（比如weakly-supervised visual grounding）：给定两个模态的数据作为输入，希望模型实现子元素的对齐，但是训练数据没有“对齐结果”的标注，模型需要同时学习相似度度量和对齐方式。</a:t>
            </a:r>
            <a:endParaRPr lang="zh-CN" altLang="en-US" sz="1600"/>
          </a:p>
          <a:p>
            <a:endParaRPr lang="zh-CN" altLang="en-US" sz="1600"/>
          </a:p>
          <a:p>
            <a:r>
              <a:rPr lang="zh-CN" altLang="en-US" sz="1600"/>
              <a:t>有监督对齐（比如Visual grounding）：有监督对齐存在标注，可训练模型学习相似度度量。</a:t>
            </a:r>
            <a:endParaRPr lang="zh-CN" altLang="en-US" sz="1600"/>
          </a:p>
          <a:p>
            <a:endParaRPr lang="zh-CN" altLang="en-US" sz="16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t>2.3.2 </a:t>
            </a:r>
            <a:r>
              <a:rPr lang="zh-CN" altLang="en-US"/>
              <a:t>隐式对齐</a:t>
            </a:r>
            <a:endParaRPr lang="zh-CN" altLang="en-US"/>
          </a:p>
        </p:txBody>
      </p:sp>
      <p:sp>
        <p:nvSpPr>
          <p:cNvPr id="3" name="内容占位符 2"/>
          <p:cNvSpPr>
            <a:spLocks noGrp="1"/>
          </p:cNvSpPr>
          <p:nvPr>
            <p:ph idx="1"/>
          </p:nvPr>
        </p:nvSpPr>
        <p:spPr/>
        <p:txBody>
          <a:bodyPr/>
          <a:p>
            <a:pPr marL="0" indent="0">
              <a:buNone/>
            </a:pPr>
            <a:r>
              <a:rPr sz="2000" kern="1200" dirty="0">
                <a:latin typeface="Arial" panose="020B0604020202020204" pitchFamily="34" charset="0"/>
                <a:ea typeface="微软雅黑" panose="020B0503020204020204" pitchFamily="34" charset="-122"/>
              </a:rPr>
              <a:t>隐式对齐：如果模型的最终优化目标不是对齐任务，对齐过程仅仅是某个中间(或隐式)步骤，则称为隐式对齐（比如语言的翻译就是隐式对齐）。</a:t>
            </a:r>
            <a:endParaRPr sz="2000" kern="1200" dirty="0">
              <a:latin typeface="Arial" panose="020B0604020202020204" pitchFamily="34" charset="0"/>
              <a:ea typeface="微软雅黑" panose="020B0503020204020204" pitchFamily="34" charset="-122"/>
            </a:endParaRPr>
          </a:p>
        </p:txBody>
      </p:sp>
      <p:pic>
        <p:nvPicPr>
          <p:cNvPr id="116" name="图片 115"/>
          <p:cNvPicPr/>
          <p:nvPr/>
        </p:nvPicPr>
        <p:blipFill>
          <a:blip r:embed="rId1"/>
          <a:stretch>
            <a:fillRect/>
          </a:stretch>
        </p:blipFill>
        <p:spPr>
          <a:xfrm>
            <a:off x="609600" y="2442845"/>
            <a:ext cx="9886315" cy="4351655"/>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t>2.4 </a:t>
            </a:r>
            <a:r>
              <a:rPr lang="zh-CN" altLang="en-US"/>
              <a:t>融合</a:t>
            </a:r>
            <a:endParaRPr lang="zh-CN" altLang="en-US"/>
          </a:p>
        </p:txBody>
      </p:sp>
      <p:sp>
        <p:nvSpPr>
          <p:cNvPr id="3" name="内容占位符 2"/>
          <p:cNvSpPr>
            <a:spLocks noGrp="1"/>
          </p:cNvSpPr>
          <p:nvPr>
            <p:ph idx="1"/>
          </p:nvPr>
        </p:nvSpPr>
        <p:spPr>
          <a:xfrm>
            <a:off x="568960" y="1387478"/>
            <a:ext cx="10972800" cy="4525963"/>
          </a:xfrm>
        </p:spPr>
        <p:txBody>
          <a:bodyPr/>
          <a:p>
            <a:pPr marL="0" indent="0">
              <a:buNone/>
            </a:pPr>
            <a:r>
              <a:rPr sz="2000" kern="1200" dirty="0">
                <a:latin typeface="Arial" panose="020B0604020202020204" pitchFamily="34" charset="0"/>
                <a:ea typeface="微软雅黑" panose="020B0503020204020204" pitchFamily="34" charset="-122"/>
              </a:rPr>
              <a:t>多模态融合：主要研究如何整合不同模态间的模型与特征。</a:t>
            </a:r>
            <a:r>
              <a:rPr sz="1800" kern="1200" dirty="0">
                <a:latin typeface="Arial" panose="020B0604020202020204" pitchFamily="34" charset="0"/>
                <a:ea typeface="微软雅黑" panose="020B0503020204020204" pitchFamily="34" charset="-122"/>
                <a:sym typeface="+mn-ea"/>
              </a:rPr>
              <a:t>结合来自两个或多个模态的信息来执行预测。例如，对于视听语音识别，将嘴唇运动的视觉描述与语音信号融合以预测口语。来自不同模态的信息可能具有不同的预测能力和噪声拓扑，并且可能在至少一种模态中丢失数据</a:t>
            </a:r>
            <a:endParaRPr sz="1800" kern="1200" dirty="0">
              <a:latin typeface="Arial" panose="020B0604020202020204" pitchFamily="34" charset="0"/>
              <a:ea typeface="微软雅黑" panose="020B0503020204020204" pitchFamily="34" charset="-122"/>
            </a:endParaRPr>
          </a:p>
          <a:p>
            <a:pPr marL="0" indent="0">
              <a:buNone/>
            </a:pPr>
            <a:endParaRPr sz="1800" kern="1200" dirty="0">
              <a:latin typeface="Arial" panose="020B0604020202020204" pitchFamily="34" charset="0"/>
              <a:ea typeface="微软雅黑" panose="020B0503020204020204" pitchFamily="34" charset="-122"/>
            </a:endParaRPr>
          </a:p>
          <a:p>
            <a:pPr marL="0" indent="0">
              <a:buNone/>
            </a:pPr>
            <a:endParaRPr sz="1800" kern="1200" dirty="0">
              <a:latin typeface="Arial" panose="020B0604020202020204" pitchFamily="34" charset="0"/>
              <a:ea typeface="微软雅黑" panose="020B0503020204020204" pitchFamily="34" charset="-122"/>
            </a:endParaRPr>
          </a:p>
        </p:txBody>
      </p:sp>
      <p:pic>
        <p:nvPicPr>
          <p:cNvPr id="117" name="图片 116"/>
          <p:cNvPicPr/>
          <p:nvPr/>
        </p:nvPicPr>
        <p:blipFill>
          <a:blip r:embed="rId1"/>
          <a:stretch>
            <a:fillRect/>
          </a:stretch>
        </p:blipFill>
        <p:spPr>
          <a:xfrm>
            <a:off x="294005" y="3572510"/>
            <a:ext cx="5685790" cy="2705100"/>
          </a:xfrm>
          <a:prstGeom prst="rect">
            <a:avLst/>
          </a:prstGeom>
          <a:noFill/>
          <a:ln w="9525">
            <a:noFill/>
          </a:ln>
        </p:spPr>
      </p:pic>
      <p:pic>
        <p:nvPicPr>
          <p:cNvPr id="118" name="图片 117"/>
          <p:cNvPicPr/>
          <p:nvPr/>
        </p:nvPicPr>
        <p:blipFill>
          <a:blip r:embed="rId2"/>
          <a:stretch>
            <a:fillRect/>
          </a:stretch>
        </p:blipFill>
        <p:spPr>
          <a:xfrm>
            <a:off x="5902325" y="3863975"/>
            <a:ext cx="5791835" cy="2609850"/>
          </a:xfrm>
          <a:prstGeom prst="rect">
            <a:avLst/>
          </a:prstGeom>
          <a:noFill/>
          <a:ln w="9525">
            <a:noFill/>
          </a:ln>
        </p:spPr>
      </p:pic>
      <p:sp>
        <p:nvSpPr>
          <p:cNvPr id="4" name="文本框 3"/>
          <p:cNvSpPr txBox="1"/>
          <p:nvPr/>
        </p:nvSpPr>
        <p:spPr>
          <a:xfrm>
            <a:off x="568960" y="2511425"/>
            <a:ext cx="9613900" cy="368300"/>
          </a:xfrm>
          <a:prstGeom prst="rect">
            <a:avLst/>
          </a:prstGeom>
          <a:noFill/>
        </p:spPr>
        <p:txBody>
          <a:bodyPr wrap="square" rtlCol="0" anchor="t">
            <a:spAutoFit/>
          </a:bodyPr>
          <a:p>
            <a:pPr marL="0" indent="0">
              <a:buNone/>
            </a:pPr>
            <a:r>
              <a:rPr sz="1800" dirty="0">
                <a:sym typeface="+mn-ea"/>
              </a:rPr>
              <a:t>应用场景：获得更全面的特征；提高模型鲁棒性；保证模型在某些模态缺失时仍能有效工作。</a:t>
            </a:r>
            <a:endParaRPr lang="zh-CN" altLang="en-US" sz="1800" dirty="0">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t>2.4.1 </a:t>
            </a:r>
            <a:r>
              <a:rPr lang="zh-CN" altLang="en-US"/>
              <a:t>模型无关的方法</a:t>
            </a:r>
            <a:endParaRPr lang="zh-CN" altLang="en-US"/>
          </a:p>
        </p:txBody>
      </p:sp>
      <p:sp>
        <p:nvSpPr>
          <p:cNvPr id="3" name="内容占位符 2"/>
          <p:cNvSpPr>
            <a:spLocks noGrp="1"/>
          </p:cNvSpPr>
          <p:nvPr>
            <p:ph idx="1"/>
          </p:nvPr>
        </p:nvSpPr>
        <p:spPr/>
        <p:txBody>
          <a:bodyPr/>
          <a:p>
            <a:r>
              <a:rPr sz="1800" kern="1200" dirty="0">
                <a:latin typeface="Arial" panose="020B0604020202020204" pitchFamily="34" charset="0"/>
                <a:ea typeface="微软雅黑" panose="020B0503020204020204" pitchFamily="34" charset="-122"/>
              </a:rPr>
              <a:t>前融合：指在模型的浅层(或输入层)将多个模态的特征拼接起来，然后再级联深度网络结构，最后接上分类器或其他模型。Early Fusion 是学者对多模态融合的早期尝试，通过将各模态的底层特征进行融合学习相关性，由于只需要训练一个共同的模型，复杂度可控。但是，由于多个模态的数据来源不一致，会给拼接造成很大的难度，并且直接对原始数据进行拼接会引起较大的特征维度，对数据预处理也非常敏感。</a:t>
            </a:r>
            <a:endParaRPr sz="1800" kern="1200" dirty="0">
              <a:latin typeface="Arial" panose="020B0604020202020204" pitchFamily="34" charset="0"/>
              <a:ea typeface="微软雅黑" panose="020B0503020204020204" pitchFamily="34" charset="-122"/>
            </a:endParaRPr>
          </a:p>
          <a:p>
            <a:endParaRPr sz="1800" kern="1200" dirty="0">
              <a:latin typeface="Arial" panose="020B0604020202020204" pitchFamily="34" charset="0"/>
              <a:ea typeface="微软雅黑" panose="020B0503020204020204" pitchFamily="34" charset="-122"/>
            </a:endParaRPr>
          </a:p>
          <a:p>
            <a:r>
              <a:rPr sz="1800" kern="1200" dirty="0">
                <a:latin typeface="Arial" panose="020B0604020202020204" pitchFamily="34" charset="0"/>
                <a:ea typeface="微软雅黑" panose="020B0503020204020204" pitchFamily="34" charset="-122"/>
              </a:rPr>
              <a:t>后融合：独立训练多个模型，在预测层(最后一层)进行融合，可以理解为集成方法 Ensemble Methods 的一种。Late Fusion 方式的各模态单独处理，特征独立互不影响，即使某个模态信息丢失也可以正常训练，具有很强的灵活性。但是，该方式没有充分利用模态间底层特征的相关性，并且由于涉及多个模态的分别训练，也会带来较大的计算复杂度。</a:t>
            </a:r>
            <a:endParaRPr sz="1800" kern="1200" dirty="0">
              <a:latin typeface="Arial" panose="020B0604020202020204" pitchFamily="34" charset="0"/>
              <a:ea typeface="微软雅黑" panose="020B0503020204020204" pitchFamily="34" charset="-122"/>
            </a:endParaRPr>
          </a:p>
          <a:p>
            <a:endParaRPr sz="1800" kern="1200" dirty="0">
              <a:latin typeface="Arial" panose="020B0604020202020204" pitchFamily="34" charset="0"/>
              <a:ea typeface="微软雅黑" panose="020B0503020204020204" pitchFamily="34" charset="-122"/>
            </a:endParaRPr>
          </a:p>
          <a:p>
            <a:r>
              <a:rPr sz="1800" kern="1200" dirty="0">
                <a:latin typeface="Arial" panose="020B0604020202020204" pitchFamily="34" charset="0"/>
                <a:ea typeface="微软雅黑" panose="020B0503020204020204" pitchFamily="34" charset="-122"/>
              </a:rPr>
              <a:t>混合融合：同时结合前融合和后融合，以及在模型中间层进行特征交互。Hybird Fusion是一种逐级融合方式，在不同层级上依次对不同模态进行融合，综合了上述两种方式的优点，既利用了模态间信息的相关性，也具有一定的灵活性，目前大部分多模态融合都是采用这种方法。</a:t>
            </a:r>
            <a:endParaRPr sz="1800" kern="1200" dirty="0">
              <a:latin typeface="Arial" panose="020B0604020202020204" pitchFamily="34" charset="0"/>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t>2.4.2 </a:t>
            </a:r>
            <a:r>
              <a:rPr lang="zh-CN" altLang="en-US"/>
              <a:t>基于模型的方法</a:t>
            </a:r>
            <a:endParaRPr lang="zh-CN" altLang="en-US"/>
          </a:p>
        </p:txBody>
      </p:sp>
      <p:sp>
        <p:nvSpPr>
          <p:cNvPr id="3" name="内容占位符 2"/>
          <p:cNvSpPr>
            <a:spLocks noGrp="1"/>
          </p:cNvSpPr>
          <p:nvPr>
            <p:ph idx="1"/>
          </p:nvPr>
        </p:nvSpPr>
        <p:spPr>
          <a:xfrm>
            <a:off x="609600" y="2556510"/>
            <a:ext cx="10972800" cy="2792095"/>
          </a:xfrm>
        </p:spPr>
        <p:txBody>
          <a:bodyPr/>
          <a:p>
            <a:r>
              <a:rPr sz="2000" kern="1200" dirty="0">
                <a:latin typeface="Arial" panose="020B0604020202020204" pitchFamily="34" charset="0"/>
                <a:ea typeface="微软雅黑" panose="020B0503020204020204" pitchFamily="34" charset="-122"/>
              </a:rPr>
              <a:t>Deep Neural Networks：神经网络进行端到端的训练，使用LSTM、卷积层、注意力层、门机制、双线性融合等设计序列数据或图像数据的复杂交互。</a:t>
            </a:r>
            <a:endParaRPr sz="2000" kern="1200" dirty="0">
              <a:latin typeface="Arial" panose="020B0604020202020204" pitchFamily="34" charset="0"/>
              <a:ea typeface="微软雅黑" panose="020B0503020204020204" pitchFamily="34" charset="-122"/>
            </a:endParaRPr>
          </a:p>
          <a:p>
            <a:endParaRPr sz="2000" kern="1200" dirty="0">
              <a:latin typeface="Arial" panose="020B0604020202020204" pitchFamily="34" charset="0"/>
              <a:ea typeface="微软雅黑" panose="020B0503020204020204" pitchFamily="34" charset="-122"/>
            </a:endParaRPr>
          </a:p>
          <a:p>
            <a:r>
              <a:rPr sz="2000" kern="1200" dirty="0">
                <a:latin typeface="Arial" panose="020B0604020202020204" pitchFamily="34" charset="0"/>
                <a:ea typeface="微软雅黑" panose="020B0503020204020204" pitchFamily="34" charset="-122"/>
              </a:rPr>
              <a:t>Multiple Kernel learning：多核学习（将不同的核用于不同的数据模态/视图）</a:t>
            </a:r>
            <a:endParaRPr sz="2000" kern="1200" dirty="0">
              <a:latin typeface="Arial" panose="020B0604020202020204" pitchFamily="34" charset="0"/>
              <a:ea typeface="微软雅黑" panose="020B0503020204020204" pitchFamily="34" charset="-122"/>
            </a:endParaRPr>
          </a:p>
          <a:p>
            <a:endParaRPr sz="2000" kern="1200" dirty="0">
              <a:latin typeface="Arial" panose="020B0604020202020204" pitchFamily="34" charset="0"/>
              <a:ea typeface="微软雅黑" panose="020B0503020204020204" pitchFamily="34" charset="-122"/>
            </a:endParaRPr>
          </a:p>
          <a:p>
            <a:r>
              <a:rPr sz="2000" kern="1200" dirty="0">
                <a:latin typeface="Arial" panose="020B0604020202020204" pitchFamily="34" charset="0"/>
                <a:ea typeface="微软雅黑" panose="020B0503020204020204" pitchFamily="34" charset="-122"/>
              </a:rPr>
              <a:t>Graphical models：利用隐马尔可夫模型或贝叶斯网络建模数据的联合概率分布(生成式)或条件概率(判别式)</a:t>
            </a:r>
            <a:endParaRPr sz="2000" kern="1200" dirty="0">
              <a:latin typeface="Arial" panose="020B0604020202020204" pitchFamily="34" charset="0"/>
              <a:ea typeface="微软雅黑" panose="020B0503020204020204" pitchFamily="34" charset="-122"/>
            </a:endParaRPr>
          </a:p>
        </p:txBody>
      </p:sp>
      <p:sp>
        <p:nvSpPr>
          <p:cNvPr id="4" name="文本框 3"/>
          <p:cNvSpPr txBox="1"/>
          <p:nvPr/>
        </p:nvSpPr>
        <p:spPr>
          <a:xfrm>
            <a:off x="609600" y="1542415"/>
            <a:ext cx="8188960" cy="1014095"/>
          </a:xfrm>
          <a:prstGeom prst="rect">
            <a:avLst/>
          </a:prstGeom>
          <a:noFill/>
        </p:spPr>
        <p:txBody>
          <a:bodyPr wrap="square" rtlCol="0" anchor="t">
            <a:noAutofit/>
          </a:bodyPr>
          <a:p>
            <a:r>
              <a:rPr lang="zh-CN" altLang="en-US"/>
              <a:t>分为多核学习、基于概率图模型、基于神经网络模型三类</a:t>
            </a:r>
            <a:endParaRPr lang="zh-CN" alt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t>2.5 </a:t>
            </a:r>
            <a:r>
              <a:rPr lang="zh-CN" altLang="en-US"/>
              <a:t>协同学习</a:t>
            </a:r>
            <a:endParaRPr lang="zh-CN" altLang="en-US"/>
          </a:p>
        </p:txBody>
      </p:sp>
      <p:sp>
        <p:nvSpPr>
          <p:cNvPr id="3" name="内容占位符 2"/>
          <p:cNvSpPr>
            <a:spLocks noGrp="1"/>
          </p:cNvSpPr>
          <p:nvPr>
            <p:ph idx="1"/>
          </p:nvPr>
        </p:nvSpPr>
        <p:spPr/>
        <p:txBody>
          <a:bodyPr/>
          <a:p>
            <a:pPr marL="0" indent="0">
              <a:buNone/>
            </a:pPr>
            <a:r>
              <a:rPr sz="2000" kern="1200" dirty="0">
                <a:latin typeface="Arial" panose="020B0604020202020204" pitchFamily="34" charset="0"/>
                <a:ea typeface="微软雅黑" panose="020B0503020204020204" pitchFamily="34" charset="-122"/>
              </a:rPr>
              <a:t>多模态协同学习：主要研究如何将信息富集的模态上学习的知识迁移到信息匮乏的模态，使各个模态的学习互相辅助。</a:t>
            </a:r>
            <a:endParaRPr sz="2000" kern="1200" dirty="0">
              <a:latin typeface="Arial" panose="020B0604020202020204" pitchFamily="34" charset="0"/>
              <a:ea typeface="微软雅黑" panose="020B0503020204020204" pitchFamily="34" charset="-122"/>
            </a:endParaRPr>
          </a:p>
          <a:p>
            <a:pPr marL="0" indent="0">
              <a:buNone/>
            </a:pPr>
            <a:r>
              <a:rPr sz="1800" kern="1200" dirty="0">
                <a:latin typeface="Arial" panose="020B0604020202020204" pitchFamily="34" charset="0"/>
                <a:ea typeface="微软雅黑" panose="020B0503020204020204" pitchFamily="34" charset="-122"/>
              </a:rPr>
              <a:t>应用场景：多模态的零样本学习；领域自适应等。</a:t>
            </a:r>
            <a:endParaRPr sz="1800" kern="1200" dirty="0">
              <a:latin typeface="Arial" panose="020B0604020202020204" pitchFamily="34" charset="0"/>
              <a:ea typeface="微软雅黑" panose="020B0503020204020204" pitchFamily="34" charset="-122"/>
            </a:endParaRPr>
          </a:p>
          <a:p>
            <a:pPr marL="0" indent="0">
              <a:buNone/>
            </a:pPr>
            <a:endParaRPr sz="1800" kern="1200" dirty="0">
              <a:latin typeface="Arial" panose="020B0604020202020204" pitchFamily="34" charset="0"/>
              <a:ea typeface="微软雅黑" panose="020B0503020204020204" pitchFamily="34" charset="-122"/>
            </a:endParaRPr>
          </a:p>
        </p:txBody>
      </p:sp>
      <p:pic>
        <p:nvPicPr>
          <p:cNvPr id="119" name="图片 118"/>
          <p:cNvPicPr/>
          <p:nvPr/>
        </p:nvPicPr>
        <p:blipFill>
          <a:blip r:embed="rId1"/>
          <a:stretch>
            <a:fillRect/>
          </a:stretch>
        </p:blipFill>
        <p:spPr>
          <a:xfrm>
            <a:off x="609600" y="2725420"/>
            <a:ext cx="7052310" cy="3575685"/>
          </a:xfrm>
          <a:prstGeom prst="rect">
            <a:avLst/>
          </a:prstGeom>
          <a:noFill/>
          <a:ln w="9525">
            <a:noFill/>
          </a:ln>
        </p:spPr>
      </p:pic>
      <p:sp>
        <p:nvSpPr>
          <p:cNvPr id="4" name="文本框 3"/>
          <p:cNvSpPr txBox="1"/>
          <p:nvPr/>
        </p:nvSpPr>
        <p:spPr>
          <a:xfrm>
            <a:off x="8097520" y="2725420"/>
            <a:ext cx="3256280" cy="3948430"/>
          </a:xfrm>
          <a:prstGeom prst="rect">
            <a:avLst/>
          </a:prstGeom>
          <a:noFill/>
        </p:spPr>
        <p:txBody>
          <a:bodyPr wrap="square" rtlCol="0" anchor="t">
            <a:noAutofit/>
          </a:bodyPr>
          <a:p>
            <a:pPr marL="285750" indent="-285750">
              <a:buFont typeface="Arial" panose="020B0604020202020204" pitchFamily="34" charset="0"/>
              <a:buChar char="•"/>
            </a:pPr>
            <a:r>
              <a:rPr lang="zh-CN" altLang="en-US" sz="1800"/>
              <a:t>并行方法需要一种模态与另一种模态的每个观测都一对一联系，比如视听语言识别中视觉和听觉信息都来源于一个演讲者。</a:t>
            </a:r>
            <a:endParaRPr lang="zh-CN" altLang="en-US" sz="1800"/>
          </a:p>
          <a:p>
            <a:pPr marL="285750" indent="-285750">
              <a:buFont typeface="Arial" panose="020B0604020202020204" pitchFamily="34" charset="0"/>
              <a:buChar char="•"/>
            </a:pPr>
            <a:endParaRPr lang="zh-CN" altLang="en-US" sz="1800"/>
          </a:p>
          <a:p>
            <a:pPr marL="285750" indent="-285750">
              <a:buFont typeface="Arial" panose="020B0604020202020204" pitchFamily="34" charset="0"/>
              <a:buChar char="•"/>
            </a:pPr>
            <a:r>
              <a:rPr lang="zh-CN" altLang="en-US" sz="1800"/>
              <a:t>非并行方法不需要，它们一般通过类别重叠实现学习。</a:t>
            </a:r>
            <a:endParaRPr lang="zh-CN" altLang="en-US" sz="1800"/>
          </a:p>
          <a:p>
            <a:pPr marL="285750" indent="-285750">
              <a:buFont typeface="Arial" panose="020B0604020202020204" pitchFamily="34" charset="0"/>
              <a:buChar char="•"/>
            </a:pPr>
            <a:endParaRPr lang="zh-CN" altLang="en-US" sz="1800"/>
          </a:p>
          <a:p>
            <a:pPr marL="285750" indent="-285750">
              <a:buFont typeface="Arial" panose="020B0604020202020204" pitchFamily="34" charset="0"/>
              <a:buChar char="•"/>
            </a:pPr>
            <a:r>
              <a:rPr lang="zh-CN" altLang="en-US" sz="1800"/>
              <a:t>混合方法中多模态通过共享的模态或者数据集连接</a:t>
            </a:r>
            <a:r>
              <a:rPr lang="zh-CN" altLang="en-US"/>
              <a:t>。</a:t>
            </a:r>
            <a:endParaRPr lang="zh-CN" alt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4130" y="231661"/>
            <a:ext cx="5072557" cy="566420"/>
          </a:xfrm>
          <a:prstGeom prst="rect">
            <a:avLst/>
          </a:prstGeom>
        </p:spPr>
        <p:txBody>
          <a:bodyPr vert="horz" wrap="square" lIns="0" tIns="12700" rIns="0" bIns="0" rtlCol="0">
            <a:spAutoFit/>
          </a:bodyPr>
          <a:lstStyle/>
          <a:p>
            <a:pPr marL="12700" algn="l">
              <a:lnSpc>
                <a:spcPct val="100000"/>
              </a:lnSpc>
              <a:spcBef>
                <a:spcPts val="100"/>
              </a:spcBef>
            </a:pPr>
            <a:r>
              <a:rPr lang="zh-CN" altLang="en-US" dirty="0" smtClean="0">
                <a:solidFill>
                  <a:schemeClr val="tx1"/>
                </a:solidFill>
              </a:rPr>
              <a:t>三、经典模型</a:t>
            </a:r>
            <a:endParaRPr lang="zh-CN" altLang="en-US" sz="3600" dirty="0" smtClean="0">
              <a:solidFill>
                <a:schemeClr val="tx1"/>
              </a:solidFill>
            </a:endParaRPr>
          </a:p>
        </p:txBody>
      </p:sp>
      <p:sp>
        <p:nvSpPr>
          <p:cNvPr id="10" name="对角圆角矩形 9"/>
          <p:cNvSpPr/>
          <p:nvPr/>
        </p:nvSpPr>
        <p:spPr>
          <a:xfrm>
            <a:off x="2711055" y="3529256"/>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11" name="TextBox 6"/>
          <p:cNvSpPr txBox="1">
            <a:spLocks noChangeArrowheads="1"/>
          </p:cNvSpPr>
          <p:nvPr/>
        </p:nvSpPr>
        <p:spPr bwMode="auto">
          <a:xfrm>
            <a:off x="3002507" y="1842297"/>
            <a:ext cx="5105475"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4000" dirty="0" smtClean="0">
                <a:latin typeface="Impact" panose="020B0806030902050204" pitchFamily="34" charset="0"/>
                <a:ea typeface="微软雅黑" panose="020B0503020204020204" pitchFamily="34" charset="-122"/>
              </a:rPr>
              <a:t>01 </a:t>
            </a:r>
            <a:r>
              <a:rPr lang="en-US" altLang="zh-CN" sz="4400" dirty="0" smtClean="0">
                <a:latin typeface="Impact" panose="020B0806030902050204" pitchFamily="34" charset="0"/>
                <a:ea typeface="微软雅黑" panose="020B0503020204020204" pitchFamily="34" charset="-122"/>
              </a:rPr>
              <a:t> </a:t>
            </a:r>
            <a:r>
              <a:rPr lang="en-US" altLang="zh-CN" sz="4000" dirty="0" smtClean="0">
                <a:latin typeface="Impact" panose="020B0806030902050204" pitchFamily="34" charset="0"/>
                <a:ea typeface="微软雅黑" panose="020B0503020204020204" pitchFamily="34" charset="-122"/>
              </a:rPr>
              <a:t>  </a:t>
            </a:r>
            <a:r>
              <a:rPr lang="zh-CN" altLang="en-US" sz="4000" dirty="0" smtClean="0">
                <a:latin typeface="Impact" panose="020B0806030902050204" pitchFamily="34" charset="0"/>
                <a:ea typeface="微软雅黑" panose="020B0503020204020204" pitchFamily="34" charset="-122"/>
              </a:rPr>
              <a:t>定义介绍</a:t>
            </a:r>
            <a:endParaRPr lang="zh-CN" altLang="en-US" sz="4000" dirty="0" smtClean="0">
              <a:latin typeface="Impact" panose="020B0806030902050204" pitchFamily="34" charset="0"/>
              <a:ea typeface="微软雅黑" panose="020B0503020204020204" pitchFamily="34" charset="-122"/>
            </a:endParaRPr>
          </a:p>
        </p:txBody>
      </p:sp>
      <p:sp>
        <p:nvSpPr>
          <p:cNvPr id="12" name="TextBox 10"/>
          <p:cNvSpPr txBox="1">
            <a:spLocks noChangeArrowheads="1"/>
          </p:cNvSpPr>
          <p:nvPr/>
        </p:nvSpPr>
        <p:spPr bwMode="auto">
          <a:xfrm>
            <a:off x="3002508" y="2719054"/>
            <a:ext cx="3148794"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4000" dirty="0" smtClean="0">
                <a:latin typeface="Impact" panose="020B0806030902050204" pitchFamily="34" charset="0"/>
                <a:ea typeface="微软雅黑" panose="020B0503020204020204" pitchFamily="34" charset="-122"/>
              </a:rPr>
              <a:t>02    </a:t>
            </a:r>
            <a:r>
              <a:rPr lang="zh-CN" altLang="en-US" sz="4000" dirty="0" smtClean="0">
                <a:latin typeface="Impact" panose="020B0806030902050204" pitchFamily="34" charset="0"/>
                <a:ea typeface="微软雅黑" panose="020B0503020204020204" pitchFamily="34" charset="-122"/>
              </a:rPr>
              <a:t>研究方向</a:t>
            </a:r>
            <a:endParaRPr lang="zh-CN" altLang="en-US" sz="4000" dirty="0">
              <a:latin typeface="Impact" panose="020B0806030902050204" pitchFamily="34" charset="0"/>
              <a:ea typeface="微软雅黑" panose="020B0503020204020204" pitchFamily="34" charset="-122"/>
            </a:endParaRPr>
          </a:p>
        </p:txBody>
      </p:sp>
      <p:sp>
        <p:nvSpPr>
          <p:cNvPr id="13" name="TextBox 11"/>
          <p:cNvSpPr txBox="1">
            <a:spLocks noChangeArrowheads="1"/>
          </p:cNvSpPr>
          <p:nvPr/>
        </p:nvSpPr>
        <p:spPr bwMode="auto">
          <a:xfrm>
            <a:off x="3002508" y="3534236"/>
            <a:ext cx="3357196"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4000" dirty="0" smtClean="0">
                <a:solidFill>
                  <a:schemeClr val="bg1"/>
                </a:solidFill>
                <a:latin typeface="Impact" panose="020B0806030902050204" pitchFamily="34" charset="0"/>
                <a:ea typeface="微软雅黑" panose="020B0503020204020204" pitchFamily="34" charset="-122"/>
              </a:rPr>
              <a:t>03    </a:t>
            </a:r>
            <a:r>
              <a:rPr lang="zh-CN" altLang="en-US" sz="4000" dirty="0" smtClean="0">
                <a:solidFill>
                  <a:schemeClr val="bg1"/>
                </a:solidFill>
                <a:latin typeface="Impact" panose="020B0806030902050204" pitchFamily="34" charset="0"/>
                <a:ea typeface="微软雅黑" panose="020B0503020204020204" pitchFamily="34" charset="-122"/>
              </a:rPr>
              <a:t>经典模型</a:t>
            </a:r>
            <a:endParaRPr lang="zh-CN" altLang="en-US" sz="4000" dirty="0" smtClean="0">
              <a:solidFill>
                <a:schemeClr val="bg1"/>
              </a:solidFill>
              <a:latin typeface="Impact" panose="020B0806030902050204" pitchFamily="34" charset="0"/>
              <a:ea typeface="微软雅黑" panose="020B0503020204020204" pitchFamily="34" charset="-122"/>
            </a:endParaRPr>
          </a:p>
        </p:txBody>
      </p:sp>
      <p:sp>
        <p:nvSpPr>
          <p:cNvPr id="14" name="TextBox 11"/>
          <p:cNvSpPr txBox="1">
            <a:spLocks noChangeArrowheads="1"/>
          </p:cNvSpPr>
          <p:nvPr/>
        </p:nvSpPr>
        <p:spPr bwMode="auto">
          <a:xfrm>
            <a:off x="3002508" y="4362785"/>
            <a:ext cx="6297591"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4000" dirty="0" smtClean="0">
                <a:latin typeface="Impact" panose="020B0806030902050204" pitchFamily="34" charset="0"/>
                <a:ea typeface="微软雅黑" panose="020B0503020204020204" pitchFamily="34" charset="-122"/>
              </a:rPr>
              <a:t>04    </a:t>
            </a:r>
            <a:r>
              <a:rPr lang="zh-CN" altLang="en-US" sz="4000" dirty="0" smtClean="0">
                <a:latin typeface="Impact" panose="020B0806030902050204" pitchFamily="34" charset="0"/>
                <a:ea typeface="微软雅黑" panose="020B0503020204020204" pitchFamily="34" charset="-122"/>
              </a:rPr>
              <a:t>论文总结</a:t>
            </a:r>
            <a:endParaRPr lang="zh-CN" altLang="en-US" sz="4000" dirty="0">
              <a:latin typeface="Impact" panose="020B0806030902050204"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对角圆角矩形 5"/>
          <p:cNvSpPr/>
          <p:nvPr/>
        </p:nvSpPr>
        <p:spPr>
          <a:xfrm>
            <a:off x="2691358" y="1892442"/>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4098" name="Rectangle 2"/>
          <p:cNvSpPr>
            <a:spLocks noGrp="1" noChangeArrowheads="1"/>
          </p:cNvSpPr>
          <p:nvPr>
            <p:ph type="title"/>
          </p:nvPr>
        </p:nvSpPr>
        <p:spPr>
          <a:xfrm>
            <a:off x="668338" y="235898"/>
            <a:ext cx="11523662" cy="677863"/>
          </a:xfrm>
        </p:spPr>
        <p:txBody>
          <a:bodyPr/>
          <a:lstStyle/>
          <a:p>
            <a:pPr algn="l" eaLnBrk="1" hangingPunct="1"/>
            <a:r>
              <a:rPr lang="en-US" altLang="zh-CN" dirty="0">
                <a:solidFill>
                  <a:schemeClr val="tx1"/>
                </a:solidFill>
                <a:sym typeface="+mn-ea"/>
              </a:rPr>
              <a:t>1 </a:t>
            </a:r>
            <a:r>
              <a:rPr lang="zh-CN" altLang="en-US" dirty="0">
                <a:solidFill>
                  <a:schemeClr val="tx1"/>
                </a:solidFill>
                <a:sym typeface="+mn-ea"/>
              </a:rPr>
              <a:t>定义介绍</a:t>
            </a:r>
            <a:endParaRPr lang="zh-CN" altLang="en-US" dirty="0">
              <a:solidFill>
                <a:schemeClr val="tx1"/>
              </a:solidFill>
            </a:endParaRPr>
          </a:p>
        </p:txBody>
      </p:sp>
      <p:sp>
        <p:nvSpPr>
          <p:cNvPr id="11" name="TextBox 6"/>
          <p:cNvSpPr txBox="1">
            <a:spLocks noChangeArrowheads="1"/>
          </p:cNvSpPr>
          <p:nvPr/>
        </p:nvSpPr>
        <p:spPr bwMode="auto">
          <a:xfrm>
            <a:off x="3002507" y="1842297"/>
            <a:ext cx="5105475"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4000" dirty="0" smtClean="0">
                <a:solidFill>
                  <a:schemeClr val="bg1"/>
                </a:solidFill>
                <a:latin typeface="Impact" panose="020B0806030902050204" pitchFamily="34" charset="0"/>
                <a:ea typeface="微软雅黑" panose="020B0503020204020204" pitchFamily="34" charset="-122"/>
              </a:rPr>
              <a:t>01 </a:t>
            </a:r>
            <a:r>
              <a:rPr lang="en-US" altLang="zh-CN" sz="4400" dirty="0" smtClean="0">
                <a:solidFill>
                  <a:schemeClr val="bg1"/>
                </a:solidFill>
                <a:latin typeface="Impact" panose="020B0806030902050204" pitchFamily="34" charset="0"/>
                <a:ea typeface="微软雅黑" panose="020B0503020204020204" pitchFamily="34" charset="-122"/>
              </a:rPr>
              <a:t> </a:t>
            </a:r>
            <a:r>
              <a:rPr lang="en-US" altLang="zh-CN" sz="4000" dirty="0" smtClean="0">
                <a:solidFill>
                  <a:schemeClr val="bg1"/>
                </a:solidFill>
                <a:latin typeface="Impact" panose="020B0806030902050204" pitchFamily="34" charset="0"/>
                <a:ea typeface="微软雅黑" panose="020B0503020204020204" pitchFamily="34" charset="-122"/>
              </a:rPr>
              <a:t>  </a:t>
            </a:r>
            <a:r>
              <a:rPr lang="zh-CN" altLang="en-US" sz="4000" dirty="0" smtClean="0">
                <a:solidFill>
                  <a:schemeClr val="bg1"/>
                </a:solidFill>
                <a:latin typeface="Impact" panose="020B0806030902050204" pitchFamily="34" charset="0"/>
                <a:ea typeface="微软雅黑" panose="020B0503020204020204" pitchFamily="34" charset="-122"/>
              </a:rPr>
              <a:t>定义介绍</a:t>
            </a:r>
            <a:endParaRPr lang="zh-CN" altLang="en-US" sz="4000" dirty="0" smtClean="0">
              <a:solidFill>
                <a:schemeClr val="bg1"/>
              </a:solidFill>
              <a:latin typeface="Impact" panose="020B0806030902050204" pitchFamily="34" charset="0"/>
              <a:ea typeface="微软雅黑" panose="020B0503020204020204" pitchFamily="34" charset="-122"/>
            </a:endParaRPr>
          </a:p>
        </p:txBody>
      </p:sp>
      <p:sp>
        <p:nvSpPr>
          <p:cNvPr id="12" name="TextBox 10"/>
          <p:cNvSpPr txBox="1">
            <a:spLocks noChangeArrowheads="1"/>
          </p:cNvSpPr>
          <p:nvPr/>
        </p:nvSpPr>
        <p:spPr bwMode="auto">
          <a:xfrm>
            <a:off x="3002508" y="2719054"/>
            <a:ext cx="5987380"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4000" dirty="0" smtClean="0">
                <a:latin typeface="Impact" panose="020B0806030902050204" pitchFamily="34" charset="0"/>
                <a:ea typeface="微软雅黑" panose="020B0503020204020204" pitchFamily="34" charset="-122"/>
              </a:rPr>
              <a:t>02    </a:t>
            </a:r>
            <a:r>
              <a:rPr lang="zh-CN" altLang="en-US" sz="4000" dirty="0" smtClean="0">
                <a:latin typeface="Impact" panose="020B0806030902050204" pitchFamily="34" charset="0"/>
                <a:ea typeface="微软雅黑" panose="020B0503020204020204" pitchFamily="34" charset="-122"/>
              </a:rPr>
              <a:t>研究方向</a:t>
            </a:r>
            <a:endParaRPr lang="zh-CN" altLang="en-US" sz="4000" dirty="0">
              <a:latin typeface="Impact" panose="020B0806030902050204" pitchFamily="34" charset="0"/>
              <a:ea typeface="微软雅黑" panose="020B0503020204020204" pitchFamily="34" charset="-122"/>
            </a:endParaRPr>
          </a:p>
        </p:txBody>
      </p:sp>
      <p:sp>
        <p:nvSpPr>
          <p:cNvPr id="13" name="TextBox 11"/>
          <p:cNvSpPr txBox="1">
            <a:spLocks noChangeArrowheads="1"/>
          </p:cNvSpPr>
          <p:nvPr/>
        </p:nvSpPr>
        <p:spPr bwMode="auto">
          <a:xfrm>
            <a:off x="3002507" y="3534236"/>
            <a:ext cx="6297591"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4000" dirty="0" smtClean="0">
                <a:latin typeface="Impact" panose="020B0806030902050204" pitchFamily="34" charset="0"/>
                <a:ea typeface="微软雅黑" panose="020B0503020204020204" pitchFamily="34" charset="-122"/>
              </a:rPr>
              <a:t>03    </a:t>
            </a:r>
            <a:r>
              <a:rPr lang="zh-CN" altLang="en-US" sz="4000" dirty="0" smtClean="0">
                <a:latin typeface="Impact" panose="020B0806030902050204" pitchFamily="34" charset="0"/>
                <a:ea typeface="微软雅黑" panose="020B0503020204020204" pitchFamily="34" charset="-122"/>
              </a:rPr>
              <a:t>经典模型</a:t>
            </a:r>
            <a:endParaRPr lang="zh-CN" altLang="en-US" sz="4000" dirty="0" smtClean="0">
              <a:latin typeface="Impact" panose="020B0806030902050204" pitchFamily="34" charset="0"/>
              <a:ea typeface="微软雅黑" panose="020B0503020204020204" pitchFamily="34" charset="-122"/>
            </a:endParaRPr>
          </a:p>
        </p:txBody>
      </p:sp>
      <p:sp>
        <p:nvSpPr>
          <p:cNvPr id="14" name="TextBox 11"/>
          <p:cNvSpPr txBox="1">
            <a:spLocks noChangeArrowheads="1"/>
          </p:cNvSpPr>
          <p:nvPr/>
        </p:nvSpPr>
        <p:spPr bwMode="auto">
          <a:xfrm>
            <a:off x="3002508" y="4362785"/>
            <a:ext cx="6297591"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4000" dirty="0" smtClean="0">
                <a:latin typeface="Impact" panose="020B0806030902050204" pitchFamily="34" charset="0"/>
                <a:ea typeface="微软雅黑" panose="020B0503020204020204" pitchFamily="34" charset="-122"/>
              </a:rPr>
              <a:t>04    </a:t>
            </a:r>
            <a:r>
              <a:rPr lang="zh-CN" altLang="en-US" sz="4000" dirty="0" smtClean="0">
                <a:latin typeface="Impact" panose="020B0806030902050204" pitchFamily="34" charset="0"/>
                <a:ea typeface="微软雅黑" panose="020B0503020204020204" pitchFamily="34" charset="-122"/>
                <a:sym typeface="+mn-ea"/>
              </a:rPr>
              <a:t>论文总结</a:t>
            </a:r>
            <a:endParaRPr lang="zh-CN" altLang="en-US" sz="4000" dirty="0">
              <a:latin typeface="Impact" panose="020B0806030902050204" pitchFamily="34" charset="0"/>
              <a:ea typeface="微软雅黑" panose="020B0503020204020204" pitchFamily="34" charset="-122"/>
            </a:endParaRPr>
          </a:p>
        </p:txBody>
      </p:sp>
    </p:spTree>
  </p:cSld>
  <p:clrMapOvr>
    <a:masterClrMapping/>
  </p:clrMapOvr>
  <p:transition advTm="8005"/>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t>3 </a:t>
            </a:r>
            <a:r>
              <a:rPr lang="zh-CN" altLang="en-US"/>
              <a:t>经典模型</a:t>
            </a:r>
            <a:endParaRPr lang="zh-CN" altLang="en-US"/>
          </a:p>
        </p:txBody>
      </p:sp>
      <p:sp>
        <p:nvSpPr>
          <p:cNvPr id="3" name="内容占位符 2"/>
          <p:cNvSpPr>
            <a:spLocks noGrp="1"/>
          </p:cNvSpPr>
          <p:nvPr>
            <p:ph idx="1"/>
          </p:nvPr>
        </p:nvSpPr>
        <p:spPr>
          <a:xfrm>
            <a:off x="609600" y="1425578"/>
            <a:ext cx="10972800" cy="4525963"/>
          </a:xfrm>
        </p:spPr>
        <p:txBody>
          <a:bodyPr/>
          <a:p>
            <a:pPr marL="0" indent="0">
              <a:buNone/>
            </a:pPr>
            <a:r>
              <a:rPr sz="1800" kern="1200" dirty="0">
                <a:latin typeface="Arial" panose="020B0604020202020204" pitchFamily="34" charset="0"/>
                <a:ea typeface="微软雅黑" panose="020B0503020204020204" pitchFamily="34" charset="-122"/>
              </a:rPr>
              <a:t>CLIP全称Contrastive Language-Image Pre-training，是一篇NLP和CV结合的多模态的工作，在多模态领域迈出了重要的一步。CLIP在无需利用ImageNet的数据和标签进行训练的情况下，就可以达到ResNet50在ImageNet数据集上有监督训练的结果。</a:t>
            </a:r>
            <a:r>
              <a:rPr sz="1400" kern="1200" dirty="0">
                <a:latin typeface="Arial" panose="020B0604020202020204" pitchFamily="34" charset="0"/>
                <a:ea typeface="微软雅黑" panose="020B0503020204020204" pitchFamily="34" charset="-122"/>
              </a:rPr>
              <a:t>CLIP主要的贡献就是利用无监督的文本信息，作为监督信号来学习视觉特征</a:t>
            </a:r>
            <a:endParaRPr sz="1400" kern="1200" dirty="0">
              <a:latin typeface="Arial" panose="020B0604020202020204" pitchFamily="34" charset="0"/>
              <a:ea typeface="微软雅黑" panose="020B0503020204020204" pitchFamily="34" charset="-122"/>
            </a:endParaRPr>
          </a:p>
          <a:p>
            <a:pPr marL="0" indent="0">
              <a:buNone/>
            </a:pPr>
            <a:endParaRPr lang="zh-CN" altLang="en-US" sz="1400" kern="1200" dirty="0">
              <a:latin typeface="Arial" panose="020B0604020202020204" pitchFamily="34" charset="0"/>
              <a:ea typeface="微软雅黑" panose="020B0503020204020204" pitchFamily="34" charset="-122"/>
            </a:endParaRPr>
          </a:p>
        </p:txBody>
      </p:sp>
      <p:pic>
        <p:nvPicPr>
          <p:cNvPr id="120" name="图片 119"/>
          <p:cNvPicPr/>
          <p:nvPr/>
        </p:nvPicPr>
        <p:blipFill>
          <a:blip r:embed="rId1"/>
          <a:stretch>
            <a:fillRect/>
          </a:stretch>
        </p:blipFill>
        <p:spPr>
          <a:xfrm>
            <a:off x="609600" y="2331720"/>
            <a:ext cx="8174355" cy="444182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t>3.1 </a:t>
            </a:r>
            <a:r>
              <a:rPr lang="zh-CN" altLang="en-US"/>
              <a:t>原理</a:t>
            </a:r>
            <a:endParaRPr lang="zh-CN" altLang="en-US"/>
          </a:p>
        </p:txBody>
      </p:sp>
      <p:sp>
        <p:nvSpPr>
          <p:cNvPr id="3" name="内容占位符 2"/>
          <p:cNvSpPr>
            <a:spLocks noGrp="1"/>
          </p:cNvSpPr>
          <p:nvPr>
            <p:ph idx="1"/>
          </p:nvPr>
        </p:nvSpPr>
        <p:spPr>
          <a:xfrm>
            <a:off x="609600" y="1600200"/>
            <a:ext cx="8811895" cy="4526280"/>
          </a:xfrm>
        </p:spPr>
        <p:txBody>
          <a:bodyPr/>
          <a:p>
            <a:pPr marL="0" indent="0">
              <a:buNone/>
            </a:pPr>
            <a:r>
              <a:rPr sz="2000" kern="1200" dirty="0">
                <a:latin typeface="Arial" panose="020B0604020202020204" pitchFamily="34" charset="0"/>
                <a:ea typeface="微软雅黑" panose="020B0503020204020204" pitchFamily="34" charset="-122"/>
              </a:rPr>
              <a:t>CLIP不预先定义图像和文本标签类别，直接利用从互联网爬取的 400 million 个image-text pair 进行图文匹配任务的训练，并将其成功迁移应用于30个现存的计算机视觉分类。</a:t>
            </a:r>
            <a:endParaRPr sz="2000" kern="1200" dirty="0">
              <a:latin typeface="Arial" panose="020B0604020202020204" pitchFamily="34" charset="0"/>
              <a:ea typeface="微软雅黑" panose="020B0503020204020204" pitchFamily="34" charset="-122"/>
            </a:endParaRPr>
          </a:p>
        </p:txBody>
      </p:sp>
      <p:pic>
        <p:nvPicPr>
          <p:cNvPr id="121" name="图片 120"/>
          <p:cNvPicPr/>
          <p:nvPr/>
        </p:nvPicPr>
        <p:blipFill>
          <a:blip r:embed="rId1"/>
          <a:stretch>
            <a:fillRect/>
          </a:stretch>
        </p:blipFill>
        <p:spPr>
          <a:xfrm>
            <a:off x="609600" y="3142298"/>
            <a:ext cx="6858000" cy="1781175"/>
          </a:xfrm>
          <a:prstGeom prst="rect">
            <a:avLst/>
          </a:prstGeom>
          <a:noFill/>
          <a:ln w="9525">
            <a:noFill/>
          </a:ln>
        </p:spPr>
      </p:pic>
      <p:sp>
        <p:nvSpPr>
          <p:cNvPr id="4" name="文本框 3"/>
          <p:cNvSpPr txBox="1"/>
          <p:nvPr/>
        </p:nvSpPr>
        <p:spPr>
          <a:xfrm>
            <a:off x="3325495" y="5243830"/>
            <a:ext cx="6096000" cy="306705"/>
          </a:xfrm>
          <a:prstGeom prst="rect">
            <a:avLst/>
          </a:prstGeom>
          <a:noFill/>
        </p:spPr>
        <p:txBody>
          <a:bodyPr wrap="square" rtlCol="0" anchor="t">
            <a:spAutoFit/>
          </a:bodyPr>
          <a:p>
            <a:r>
              <a:rPr lang="zh-CN" altLang="en-US" sz="1400"/>
              <a:t>语义标签</a:t>
            </a:r>
            <a:endParaRPr lang="zh-CN" altLang="en-US" sz="1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t>3.2 </a:t>
            </a:r>
            <a:r>
              <a:rPr lang="zh-CN" altLang="en-US"/>
              <a:t>流程</a:t>
            </a:r>
            <a:endParaRPr lang="zh-CN" altLang="en-US"/>
          </a:p>
        </p:txBody>
      </p:sp>
      <p:sp>
        <p:nvSpPr>
          <p:cNvPr id="3" name="内容占位符 2"/>
          <p:cNvSpPr>
            <a:spLocks noGrp="1"/>
          </p:cNvSpPr>
          <p:nvPr>
            <p:ph idx="1"/>
          </p:nvPr>
        </p:nvSpPr>
        <p:spPr>
          <a:xfrm>
            <a:off x="609600" y="1435103"/>
            <a:ext cx="10972800" cy="4525963"/>
          </a:xfrm>
        </p:spPr>
        <p:txBody>
          <a:bodyPr/>
          <a:p>
            <a:r>
              <a:rPr sz="1800" kern="1200" dirty="0">
                <a:latin typeface="Arial" panose="020B0604020202020204" pitchFamily="34" charset="0"/>
                <a:ea typeface="微软雅黑" panose="020B0503020204020204" pitchFamily="34" charset="-122"/>
              </a:rPr>
              <a:t>Contrastive pre-training：预训练阶段，使用图片 - 文本对进行对比学习训练；</a:t>
            </a:r>
            <a:endParaRPr sz="1800" kern="1200" dirty="0">
              <a:latin typeface="Arial" panose="020B0604020202020204" pitchFamily="34" charset="0"/>
              <a:ea typeface="微软雅黑" panose="020B0503020204020204" pitchFamily="34" charset="-122"/>
            </a:endParaRPr>
          </a:p>
          <a:p>
            <a:r>
              <a:rPr sz="1800" kern="1200" dirty="0">
                <a:latin typeface="Arial" panose="020B0604020202020204" pitchFamily="34" charset="0"/>
                <a:ea typeface="微软雅黑" panose="020B0503020204020204" pitchFamily="34" charset="-122"/>
              </a:rPr>
              <a:t>Create dataset classifier from label text：提取预测类别文本特征;</a:t>
            </a:r>
            <a:endParaRPr sz="1800" kern="1200" dirty="0">
              <a:latin typeface="Arial" panose="020B0604020202020204" pitchFamily="34" charset="0"/>
              <a:ea typeface="微软雅黑" panose="020B0503020204020204" pitchFamily="34" charset="-122"/>
            </a:endParaRPr>
          </a:p>
          <a:p>
            <a:r>
              <a:rPr sz="1800" kern="1200" dirty="0">
                <a:latin typeface="Arial" panose="020B0604020202020204" pitchFamily="34" charset="0"/>
                <a:ea typeface="微软雅黑" panose="020B0503020204020204" pitchFamily="34" charset="-122"/>
              </a:rPr>
              <a:t>Use for zero-shot predictiion：进行 Zero-Shoot 推理预测;</a:t>
            </a:r>
            <a:endParaRPr sz="1800" kern="1200" dirty="0">
              <a:latin typeface="Arial" panose="020B0604020202020204" pitchFamily="34" charset="0"/>
              <a:ea typeface="微软雅黑" panose="020B0503020204020204" pitchFamily="34" charset="-122"/>
            </a:endParaRPr>
          </a:p>
        </p:txBody>
      </p:sp>
      <p:pic>
        <p:nvPicPr>
          <p:cNvPr id="122" name="图片 121"/>
          <p:cNvPicPr/>
          <p:nvPr/>
        </p:nvPicPr>
        <p:blipFill>
          <a:blip r:embed="rId1"/>
          <a:stretch>
            <a:fillRect/>
          </a:stretch>
        </p:blipFill>
        <p:spPr>
          <a:xfrm>
            <a:off x="904240" y="2483485"/>
            <a:ext cx="5927725" cy="4374515"/>
          </a:xfrm>
          <a:prstGeom prst="rect">
            <a:avLst/>
          </a:prstGeom>
          <a:noFill/>
          <a:ln w="9525">
            <a:noFill/>
          </a:ln>
        </p:spPr>
      </p:pic>
      <p:sp>
        <p:nvSpPr>
          <p:cNvPr id="4" name="文本框 3"/>
          <p:cNvSpPr txBox="1"/>
          <p:nvPr/>
        </p:nvSpPr>
        <p:spPr>
          <a:xfrm>
            <a:off x="7136130" y="3175000"/>
            <a:ext cx="4584700" cy="3312795"/>
          </a:xfrm>
          <a:prstGeom prst="rect">
            <a:avLst/>
          </a:prstGeom>
          <a:noFill/>
        </p:spPr>
        <p:txBody>
          <a:bodyPr wrap="square" rtlCol="0" anchor="t">
            <a:noAutofit/>
          </a:bodyPr>
          <a:p>
            <a:r>
              <a:rPr lang="zh-CN" altLang="en-US" sz="1600" b="1"/>
              <a:t>阶段1</a:t>
            </a:r>
            <a:r>
              <a:rPr lang="zh-CN" altLang="en-US" sz="1600"/>
              <a:t>：Contrastive pre-training 在预训练阶段，对比学习十分灵活，只需要定义好 正样本对 和 负样本对 就行了，其中能够配对的 image-text 对即为正样本。具体来说，先分别对图像和文本提特征，这时图像对应生成 I1、I2 ... In 的特征向量（Image Feature），文本对应生成 T1、T2 ... Tn 的特征向量（Text Feature），中间对角线为正样本，其余均为负样本。</a:t>
            </a:r>
            <a:endParaRPr lang="zh-CN" altLang="en-US" sz="1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t>3.2 </a:t>
            </a:r>
            <a:r>
              <a:rPr lang="zh-CN" altLang="en-US"/>
              <a:t>流程</a:t>
            </a:r>
            <a:endParaRPr lang="zh-CN" altLang="en-US"/>
          </a:p>
        </p:txBody>
      </p:sp>
      <p:sp>
        <p:nvSpPr>
          <p:cNvPr id="3" name="内容占位符 2"/>
          <p:cNvSpPr>
            <a:spLocks noGrp="1"/>
          </p:cNvSpPr>
          <p:nvPr>
            <p:ph idx="1"/>
          </p:nvPr>
        </p:nvSpPr>
        <p:spPr>
          <a:xfrm>
            <a:off x="609600" y="1600200"/>
            <a:ext cx="10972800" cy="4829810"/>
          </a:xfrm>
        </p:spPr>
        <p:txBody>
          <a:bodyPr/>
          <a:p>
            <a:pPr marL="0" indent="0">
              <a:buNone/>
            </a:pPr>
            <a:endParaRPr lang="zh-CN" altLang="en-US"/>
          </a:p>
        </p:txBody>
      </p:sp>
      <p:pic>
        <p:nvPicPr>
          <p:cNvPr id="123" name="图片 122"/>
          <p:cNvPicPr/>
          <p:nvPr/>
        </p:nvPicPr>
        <p:blipFill>
          <a:blip r:embed="rId1"/>
          <a:stretch>
            <a:fillRect/>
          </a:stretch>
        </p:blipFill>
        <p:spPr>
          <a:xfrm>
            <a:off x="609600" y="1495743"/>
            <a:ext cx="6286500" cy="4733925"/>
          </a:xfrm>
          <a:prstGeom prst="rect">
            <a:avLst/>
          </a:prstGeom>
          <a:noFill/>
          <a:ln w="9525">
            <a:noFill/>
          </a:ln>
        </p:spPr>
      </p:pic>
      <p:sp>
        <p:nvSpPr>
          <p:cNvPr id="4" name="文本框 3"/>
          <p:cNvSpPr txBox="1"/>
          <p:nvPr/>
        </p:nvSpPr>
        <p:spPr>
          <a:xfrm>
            <a:off x="7244080" y="1600200"/>
            <a:ext cx="3557270" cy="4829175"/>
          </a:xfrm>
          <a:prstGeom prst="rect">
            <a:avLst/>
          </a:prstGeom>
          <a:noFill/>
        </p:spPr>
        <p:txBody>
          <a:bodyPr wrap="square" rtlCol="0" anchor="t">
            <a:noAutofit/>
          </a:bodyPr>
          <a:p>
            <a:r>
              <a:rPr lang="zh-CN" altLang="en-US" sz="1600" b="1"/>
              <a:t>阶段2</a:t>
            </a:r>
            <a:r>
              <a:rPr lang="zh-CN" altLang="en-US" sz="1600"/>
              <a:t>：Create dataset classifier from label text 基于400M数据上学得的先验，仅用数据集的标签文本，就可以得到很强的图像分类性能。现在训练好了，然后进入前向预测阶段，通过 prompt label text 来创建待分类的文本特征向量。</a:t>
            </a:r>
            <a:endParaRPr lang="zh-CN" altLang="en-US" sz="1600"/>
          </a:p>
          <a:p>
            <a:endParaRPr lang="zh-CN" altLang="en-US" sz="1600"/>
          </a:p>
          <a:p>
            <a:r>
              <a:rPr lang="zh-CN" altLang="en-US" sz="1600" b="1"/>
              <a:t>阶段3</a:t>
            </a:r>
            <a:r>
              <a:rPr lang="zh-CN" altLang="en-US" sz="1600"/>
              <a:t>：Use for zero-shot predictiion 最后就是推理见证效果的时候，对于测试图片，选择相似度最大的那个类别输出。在推理阶段，无论来了张什么样的图片，只要扔给 Image Encoder 进行特征提取，会生成一个一维的图片特征向量，然后拿这个图片特征和 N 个文本特征做余弦相似度对比，最相似的即为想要的那个结果，比如这里应该会得到 “A photo of a guacamole.”，</a:t>
            </a:r>
            <a:endParaRPr lang="zh-CN" altLang="en-US" sz="1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t>3.3 </a:t>
            </a:r>
            <a:r>
              <a:rPr lang="zh-CN" altLang="en-US"/>
              <a:t>后续</a:t>
            </a:r>
            <a:endParaRPr lang="zh-CN" altLang="en-US"/>
          </a:p>
        </p:txBody>
      </p:sp>
      <p:sp>
        <p:nvSpPr>
          <p:cNvPr id="3" name="内容占位符 2"/>
          <p:cNvSpPr>
            <a:spLocks noGrp="1"/>
          </p:cNvSpPr>
          <p:nvPr>
            <p:ph idx="1"/>
          </p:nvPr>
        </p:nvSpPr>
        <p:spPr/>
        <p:txBody>
          <a:bodyPr/>
          <a:p>
            <a:pPr marL="0" indent="0">
              <a:buNone/>
            </a:pPr>
            <a:r>
              <a:rPr sz="2000" b="1" kern="1200" dirty="0">
                <a:latin typeface="Arial" panose="020B0604020202020204" pitchFamily="34" charset="0"/>
                <a:ea typeface="微软雅黑" panose="020B0503020204020204" pitchFamily="34" charset="-122"/>
              </a:rPr>
              <a:t>CLIPDraw: Exploring Text-to-Drawing Synthesis through Language-Image Encoders CLIPDraw</a:t>
            </a:r>
            <a:r>
              <a:rPr sz="2000" kern="1200" dirty="0">
                <a:latin typeface="Arial" panose="020B0604020202020204" pitchFamily="34" charset="0"/>
                <a:ea typeface="微软雅黑" panose="020B0503020204020204" pitchFamily="34" charset="-122"/>
              </a:rPr>
              <a:t>也是利用文字来指导图像生成的一个工作，只是想法更加简单，不需要进行模型训练，而是使用预训练的 CLIP 语言图像编码器作为度量，以最大化给定描述和生成的绘图之间的相似性，最后就可以生成很多简笔画的图像</a:t>
            </a:r>
            <a:r>
              <a:rPr sz="1800" kern="1200" dirty="0">
                <a:latin typeface="Arial" panose="020B0604020202020204" pitchFamily="34" charset="0"/>
                <a:ea typeface="微软雅黑" panose="020B0503020204020204" pitchFamily="34" charset="-122"/>
              </a:rPr>
              <a:t>。</a:t>
            </a:r>
            <a:endParaRPr sz="1800" kern="1200" dirty="0">
              <a:latin typeface="Arial" panose="020B0604020202020204" pitchFamily="34" charset="0"/>
              <a:ea typeface="微软雅黑" panose="020B0503020204020204" pitchFamily="34" charset="-122"/>
            </a:endParaRPr>
          </a:p>
        </p:txBody>
      </p:sp>
      <p:pic>
        <p:nvPicPr>
          <p:cNvPr id="124" name="图片 123"/>
          <p:cNvPicPr/>
          <p:nvPr/>
        </p:nvPicPr>
        <p:blipFill>
          <a:blip r:embed="rId1"/>
          <a:stretch>
            <a:fillRect/>
          </a:stretch>
        </p:blipFill>
        <p:spPr>
          <a:xfrm>
            <a:off x="609600" y="3007360"/>
            <a:ext cx="10199370" cy="2886710"/>
          </a:xfrm>
          <a:prstGeom prst="rect">
            <a:avLst/>
          </a:prstGeom>
          <a:noFill/>
          <a:ln w="9525">
            <a:noFill/>
          </a:ln>
        </p:spPr>
      </p:pic>
      <p:sp>
        <p:nvSpPr>
          <p:cNvPr id="4" name="文本框 3"/>
          <p:cNvSpPr txBox="1"/>
          <p:nvPr/>
        </p:nvSpPr>
        <p:spPr>
          <a:xfrm>
            <a:off x="4994275" y="6000750"/>
            <a:ext cx="2122170" cy="306705"/>
          </a:xfrm>
          <a:prstGeom prst="rect">
            <a:avLst/>
          </a:prstGeom>
          <a:noFill/>
        </p:spPr>
        <p:txBody>
          <a:bodyPr wrap="square" rtlCol="0" anchor="t">
            <a:spAutoFit/>
          </a:bodyPr>
          <a:p>
            <a:r>
              <a:rPr lang="zh-CN" altLang="en-US" sz="1400"/>
              <a:t>CLIPDraw</a:t>
            </a:r>
            <a:endParaRPr lang="zh-CN" altLang="en-US" sz="14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t>3.3 </a:t>
            </a:r>
            <a:r>
              <a:rPr lang="zh-CN" altLang="en-US"/>
              <a:t>后续</a:t>
            </a:r>
            <a:endParaRPr lang="zh-CN" altLang="en-US"/>
          </a:p>
        </p:txBody>
      </p:sp>
      <p:sp>
        <p:nvSpPr>
          <p:cNvPr id="3" name="内容占位符 2"/>
          <p:cNvSpPr>
            <a:spLocks noGrp="1"/>
          </p:cNvSpPr>
          <p:nvPr>
            <p:ph idx="1"/>
          </p:nvPr>
        </p:nvSpPr>
        <p:spPr/>
        <p:txBody>
          <a:bodyPr/>
          <a:p>
            <a:pPr marL="0" indent="0">
              <a:buNone/>
            </a:pPr>
            <a:r>
              <a:rPr sz="2000" b="1" kern="1200" dirty="0">
                <a:latin typeface="Arial" panose="020B0604020202020204" pitchFamily="34" charset="0"/>
                <a:ea typeface="微软雅黑" panose="020B0503020204020204" pitchFamily="34" charset="-122"/>
              </a:rPr>
              <a:t>ViLD: Open-vocabulary Object Detection via Vision and Language Knowledge Distillation / Google</a:t>
            </a:r>
            <a:r>
              <a:rPr sz="2000" kern="1200" dirty="0">
                <a:latin typeface="Arial" panose="020B0604020202020204" pitchFamily="34" charset="0"/>
                <a:ea typeface="微软雅黑" panose="020B0503020204020204" pitchFamily="34" charset="-122"/>
              </a:rPr>
              <a:t> 用CLIP来做物体检测和分割的任务，在CLIP出来一个月半月以后，就Google就出了这篇文章。 作者指出，如果你用传统的物体检测方法，算法只能告诉你这些只是玩具，也就是下图蓝色的base categories，但是当你利用了这种自然语言之后，你就拜托了基础类的这个限制，就可以检测出来新的类，也就是红色的noval categories。</a:t>
            </a:r>
            <a:endParaRPr sz="2000" kern="1200" dirty="0">
              <a:latin typeface="Arial" panose="020B0604020202020204" pitchFamily="34" charset="0"/>
              <a:ea typeface="微软雅黑" panose="020B0503020204020204" pitchFamily="34" charset="-122"/>
            </a:endParaRPr>
          </a:p>
        </p:txBody>
      </p:sp>
      <p:pic>
        <p:nvPicPr>
          <p:cNvPr id="125" name="图片 124"/>
          <p:cNvPicPr/>
          <p:nvPr/>
        </p:nvPicPr>
        <p:blipFill>
          <a:blip r:embed="rId1"/>
          <a:stretch>
            <a:fillRect/>
          </a:stretch>
        </p:blipFill>
        <p:spPr>
          <a:xfrm>
            <a:off x="705485" y="3226435"/>
            <a:ext cx="9700895" cy="3221990"/>
          </a:xfrm>
          <a:prstGeom prst="rect">
            <a:avLst/>
          </a:prstGeom>
          <a:noFill/>
          <a:ln w="9525">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4130" y="231661"/>
            <a:ext cx="5072557" cy="566420"/>
          </a:xfrm>
          <a:prstGeom prst="rect">
            <a:avLst/>
          </a:prstGeom>
        </p:spPr>
        <p:txBody>
          <a:bodyPr vert="horz" wrap="square" lIns="0" tIns="12700" rIns="0" bIns="0" rtlCol="0">
            <a:spAutoFit/>
          </a:bodyPr>
          <a:lstStyle/>
          <a:p>
            <a:pPr marL="12700" algn="l">
              <a:lnSpc>
                <a:spcPct val="100000"/>
              </a:lnSpc>
              <a:spcBef>
                <a:spcPts val="100"/>
              </a:spcBef>
            </a:pPr>
            <a:r>
              <a:rPr lang="zh-CN" altLang="en-US" dirty="0" smtClean="0">
                <a:solidFill>
                  <a:schemeClr val="tx1"/>
                </a:solidFill>
              </a:rPr>
              <a:t>四、论文总结</a:t>
            </a:r>
            <a:endParaRPr sz="3600" dirty="0"/>
          </a:p>
        </p:txBody>
      </p:sp>
      <p:sp>
        <p:nvSpPr>
          <p:cNvPr id="10" name="对角圆角矩形 9"/>
          <p:cNvSpPr/>
          <p:nvPr/>
        </p:nvSpPr>
        <p:spPr>
          <a:xfrm>
            <a:off x="2711055" y="4330628"/>
            <a:ext cx="6278833" cy="647700"/>
          </a:xfrm>
          <a:prstGeom prst="round2DiagRect">
            <a:avLst>
              <a:gd name="adj1" fmla="val 20943"/>
              <a:gd name="adj2" fmla="val 0"/>
            </a:avLst>
          </a:prstGeom>
          <a:solidFill>
            <a:srgbClr val="1353A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buFontTx/>
              <a:buNone/>
              <a:defRPr/>
            </a:pPr>
            <a:endParaRPr lang="zh-CN" altLang="en-US"/>
          </a:p>
        </p:txBody>
      </p:sp>
      <p:sp>
        <p:nvSpPr>
          <p:cNvPr id="11" name="TextBox 6"/>
          <p:cNvSpPr txBox="1">
            <a:spLocks noChangeArrowheads="1"/>
          </p:cNvSpPr>
          <p:nvPr/>
        </p:nvSpPr>
        <p:spPr bwMode="auto">
          <a:xfrm>
            <a:off x="3002507" y="1842297"/>
            <a:ext cx="5105475" cy="676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4000" dirty="0" smtClean="0">
                <a:latin typeface="Impact" panose="020B0806030902050204" pitchFamily="34" charset="0"/>
                <a:ea typeface="微软雅黑" panose="020B0503020204020204" pitchFamily="34" charset="-122"/>
              </a:rPr>
              <a:t>01 </a:t>
            </a:r>
            <a:r>
              <a:rPr lang="en-US" altLang="zh-CN" sz="4400" dirty="0" smtClean="0">
                <a:latin typeface="Impact" panose="020B0806030902050204" pitchFamily="34" charset="0"/>
                <a:ea typeface="微软雅黑" panose="020B0503020204020204" pitchFamily="34" charset="-122"/>
              </a:rPr>
              <a:t> </a:t>
            </a:r>
            <a:r>
              <a:rPr lang="en-US" altLang="zh-CN" sz="4000" dirty="0" smtClean="0">
                <a:latin typeface="Impact" panose="020B0806030902050204" pitchFamily="34" charset="0"/>
                <a:ea typeface="微软雅黑" panose="020B0503020204020204" pitchFamily="34" charset="-122"/>
              </a:rPr>
              <a:t>  </a:t>
            </a:r>
            <a:r>
              <a:rPr lang="zh-CN" altLang="en-US" sz="4000" dirty="0" smtClean="0">
                <a:latin typeface="Impact" panose="020B0806030902050204" pitchFamily="34" charset="0"/>
                <a:ea typeface="微软雅黑" panose="020B0503020204020204" pitchFamily="34" charset="-122"/>
              </a:rPr>
              <a:t>定义介绍</a:t>
            </a:r>
            <a:endParaRPr lang="zh-CN" altLang="en-US" sz="4000" dirty="0" smtClean="0">
              <a:latin typeface="Impact" panose="020B0806030902050204" pitchFamily="34" charset="0"/>
              <a:ea typeface="微软雅黑" panose="020B0503020204020204" pitchFamily="34" charset="-122"/>
            </a:endParaRPr>
          </a:p>
        </p:txBody>
      </p:sp>
      <p:sp>
        <p:nvSpPr>
          <p:cNvPr id="12" name="TextBox 10"/>
          <p:cNvSpPr txBox="1">
            <a:spLocks noChangeArrowheads="1"/>
          </p:cNvSpPr>
          <p:nvPr/>
        </p:nvSpPr>
        <p:spPr bwMode="auto">
          <a:xfrm>
            <a:off x="3002508" y="2719054"/>
            <a:ext cx="3148794"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4000" dirty="0" smtClean="0">
                <a:latin typeface="Impact" panose="020B0806030902050204" pitchFamily="34" charset="0"/>
                <a:ea typeface="微软雅黑" panose="020B0503020204020204" pitchFamily="34" charset="-122"/>
              </a:rPr>
              <a:t>02    </a:t>
            </a:r>
            <a:r>
              <a:rPr lang="zh-CN" altLang="en-US" sz="4000" dirty="0" smtClean="0">
                <a:latin typeface="Impact" panose="020B0806030902050204" pitchFamily="34" charset="0"/>
                <a:ea typeface="微软雅黑" panose="020B0503020204020204" pitchFamily="34" charset="-122"/>
              </a:rPr>
              <a:t>研究方向</a:t>
            </a:r>
            <a:endParaRPr lang="zh-CN" altLang="en-US" sz="4000" dirty="0">
              <a:latin typeface="Impact" panose="020B0806030902050204" pitchFamily="34" charset="0"/>
              <a:ea typeface="微软雅黑" panose="020B0503020204020204" pitchFamily="34" charset="-122"/>
            </a:endParaRPr>
          </a:p>
        </p:txBody>
      </p:sp>
      <p:sp>
        <p:nvSpPr>
          <p:cNvPr id="13" name="TextBox 11"/>
          <p:cNvSpPr txBox="1">
            <a:spLocks noChangeArrowheads="1"/>
          </p:cNvSpPr>
          <p:nvPr/>
        </p:nvSpPr>
        <p:spPr bwMode="auto">
          <a:xfrm>
            <a:off x="3002508" y="3534236"/>
            <a:ext cx="3357196"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4000" dirty="0" smtClean="0">
                <a:latin typeface="Impact" panose="020B0806030902050204" pitchFamily="34" charset="0"/>
                <a:ea typeface="微软雅黑" panose="020B0503020204020204" pitchFamily="34" charset="-122"/>
              </a:rPr>
              <a:t>03    </a:t>
            </a:r>
            <a:r>
              <a:rPr lang="zh-CN" altLang="en-US" sz="4000" dirty="0" smtClean="0">
                <a:latin typeface="Impact" panose="020B0806030902050204" pitchFamily="34" charset="0"/>
                <a:ea typeface="微软雅黑" panose="020B0503020204020204" pitchFamily="34" charset="-122"/>
              </a:rPr>
              <a:t>经典模型</a:t>
            </a:r>
            <a:endParaRPr lang="zh-CN" altLang="en-US" sz="4000" dirty="0" smtClean="0">
              <a:latin typeface="Impact" panose="020B0806030902050204" pitchFamily="34" charset="0"/>
              <a:ea typeface="微软雅黑" panose="020B0503020204020204" pitchFamily="34" charset="-122"/>
            </a:endParaRPr>
          </a:p>
        </p:txBody>
      </p:sp>
      <p:sp>
        <p:nvSpPr>
          <p:cNvPr id="14" name="TextBox 11"/>
          <p:cNvSpPr txBox="1">
            <a:spLocks noChangeArrowheads="1"/>
          </p:cNvSpPr>
          <p:nvPr/>
        </p:nvSpPr>
        <p:spPr bwMode="auto">
          <a:xfrm>
            <a:off x="3002508" y="4362785"/>
            <a:ext cx="3439389" cy="615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nchor="ctr">
            <a:spAutoFit/>
          </a:bodyPr>
          <a:lstStyle>
            <a:lvl1pPr eaLnBrk="0" hangingPunct="0">
              <a:defRPr sz="2400">
                <a:solidFill>
                  <a:schemeClr val="tx1"/>
                </a:solidFill>
                <a:latin typeface="等线" panose="02010600030101010101" charset="-122"/>
                <a:ea typeface="宋体" panose="02010600030101010101" pitchFamily="2" charset="-122"/>
              </a:defRPr>
            </a:lvl1pPr>
            <a:lvl2pPr marL="742950" indent="-285750" eaLnBrk="0" hangingPunct="0">
              <a:defRPr sz="2400">
                <a:solidFill>
                  <a:schemeClr val="tx1"/>
                </a:solidFill>
                <a:latin typeface="等线" panose="02010600030101010101" charset="-122"/>
                <a:ea typeface="宋体" panose="02010600030101010101" pitchFamily="2" charset="-122"/>
              </a:defRPr>
            </a:lvl2pPr>
            <a:lvl3pPr marL="1143000" indent="-228600" eaLnBrk="0" hangingPunct="0">
              <a:defRPr sz="2400">
                <a:solidFill>
                  <a:schemeClr val="tx1"/>
                </a:solidFill>
                <a:latin typeface="等线" panose="02010600030101010101" charset="-122"/>
                <a:ea typeface="宋体" panose="02010600030101010101" pitchFamily="2" charset="-122"/>
              </a:defRPr>
            </a:lvl3pPr>
            <a:lvl4pPr marL="1600200" indent="-228600" eaLnBrk="0" hangingPunct="0">
              <a:defRPr sz="2400">
                <a:solidFill>
                  <a:schemeClr val="tx1"/>
                </a:solidFill>
                <a:latin typeface="等线" panose="02010600030101010101" charset="-122"/>
                <a:ea typeface="宋体" panose="02010600030101010101" pitchFamily="2" charset="-122"/>
              </a:defRPr>
            </a:lvl4pPr>
            <a:lvl5pPr marL="2057400" indent="-228600" eaLnBrk="0" hangingPunct="0">
              <a:defRPr sz="2400">
                <a:solidFill>
                  <a:schemeClr val="tx1"/>
                </a:solidFill>
                <a:latin typeface="等线" panose="02010600030101010101" charset="-122"/>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sz="2400">
                <a:solidFill>
                  <a:schemeClr val="tx1"/>
                </a:solidFill>
                <a:latin typeface="等线" panose="02010600030101010101" charset="-122"/>
                <a:ea typeface="宋体" panose="02010600030101010101" pitchFamily="2" charset="-122"/>
              </a:defRPr>
            </a:lvl9pPr>
          </a:lstStyle>
          <a:p>
            <a:pPr eaLnBrk="1" hangingPunct="1"/>
            <a:r>
              <a:rPr lang="en-US" altLang="zh-CN" sz="4000" dirty="0" smtClean="0">
                <a:solidFill>
                  <a:schemeClr val="bg1"/>
                </a:solidFill>
                <a:latin typeface="Impact" panose="020B0806030902050204" pitchFamily="34" charset="0"/>
                <a:ea typeface="微软雅黑" panose="020B0503020204020204" pitchFamily="34" charset="-122"/>
              </a:rPr>
              <a:t>04    </a:t>
            </a:r>
            <a:r>
              <a:rPr lang="zh-CN" altLang="en-US" sz="4000" dirty="0" smtClean="0">
                <a:solidFill>
                  <a:schemeClr val="bg1"/>
                </a:solidFill>
                <a:latin typeface="Impact" panose="020B0806030902050204" pitchFamily="34" charset="0"/>
                <a:ea typeface="微软雅黑" panose="020B0503020204020204" pitchFamily="34" charset="-122"/>
              </a:rPr>
              <a:t>论文总结</a:t>
            </a:r>
            <a:endParaRPr lang="zh-CN" altLang="en-US" sz="4000" dirty="0" smtClean="0">
              <a:solidFill>
                <a:schemeClr val="bg1"/>
              </a:solidFill>
              <a:latin typeface="Impact" panose="020B0806030902050204" pitchFamily="34" charset="0"/>
              <a:ea typeface="微软雅黑" panose="020B0503020204020204" pitchFamily="34" charset="-122"/>
            </a:endParaRP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t>4 </a:t>
            </a:r>
            <a:r>
              <a:rPr lang="zh-CN" altLang="en-US"/>
              <a:t>总结</a:t>
            </a:r>
            <a:endParaRPr lang="zh-CN" altLang="en-US"/>
          </a:p>
        </p:txBody>
      </p:sp>
      <p:sp>
        <p:nvSpPr>
          <p:cNvPr id="3" name="内容占位符 2"/>
          <p:cNvSpPr>
            <a:spLocks noGrp="1"/>
          </p:cNvSpPr>
          <p:nvPr>
            <p:ph idx="1"/>
          </p:nvPr>
        </p:nvSpPr>
        <p:spPr/>
        <p:txBody>
          <a:bodyPr/>
          <a:p>
            <a:pPr marL="0" indent="0">
              <a:buNone/>
            </a:pPr>
            <a:r>
              <a:rPr sz="2000" kern="1200" dirty="0">
                <a:latin typeface="Arial" panose="020B0604020202020204" pitchFamily="34" charset="0"/>
                <a:ea typeface="微软雅黑" panose="020B0503020204020204" pitchFamily="34" charset="-122"/>
              </a:rPr>
              <a:t>多模态深度学习有着广泛的应用，以下是</a:t>
            </a:r>
            <a:r>
              <a:rPr lang="zh-CN" sz="2000" kern="1200" dirty="0">
                <a:latin typeface="Arial" panose="020B0604020202020204" pitchFamily="34" charset="0"/>
                <a:ea typeface="微软雅黑" panose="020B0503020204020204" pitchFamily="34" charset="-122"/>
              </a:rPr>
              <a:t>一些</a:t>
            </a:r>
            <a:r>
              <a:rPr sz="2000" kern="1200" dirty="0">
                <a:latin typeface="Arial" panose="020B0604020202020204" pitchFamily="34" charset="0"/>
                <a:ea typeface="微软雅黑" panose="020B0503020204020204" pitchFamily="34" charset="-122"/>
              </a:rPr>
              <a:t>可用的应用</a:t>
            </a:r>
            <a:r>
              <a:rPr lang="zh-CN" sz="2000" kern="1200" dirty="0">
                <a:latin typeface="Arial" panose="020B0604020202020204" pitchFamily="34" charset="0"/>
                <a:ea typeface="微软雅黑" panose="020B0503020204020204" pitchFamily="34" charset="-122"/>
              </a:rPr>
              <a:t>场景</a:t>
            </a:r>
            <a:r>
              <a:rPr sz="2000" kern="1200" dirty="0">
                <a:latin typeface="Arial" panose="020B0604020202020204" pitchFamily="34" charset="0"/>
                <a:ea typeface="微软雅黑" panose="020B0503020204020204" pitchFamily="34" charset="-122"/>
              </a:rPr>
              <a:t>：</a:t>
            </a:r>
            <a:endParaRPr sz="2000" kern="1200" dirty="0">
              <a:latin typeface="Arial" panose="020B0604020202020204" pitchFamily="34" charset="0"/>
              <a:ea typeface="微软雅黑" panose="020B0503020204020204" pitchFamily="34" charset="-122"/>
            </a:endParaRPr>
          </a:p>
          <a:p>
            <a:pPr marL="0" indent="0">
              <a:buNone/>
            </a:pPr>
            <a:endParaRPr sz="2000" kern="1200" dirty="0">
              <a:latin typeface="Arial" panose="020B0604020202020204" pitchFamily="34" charset="0"/>
              <a:ea typeface="微软雅黑" panose="020B0503020204020204" pitchFamily="34" charset="-122"/>
            </a:endParaRPr>
          </a:p>
          <a:p>
            <a:r>
              <a:rPr sz="1800" kern="1200" dirty="0">
                <a:latin typeface="Arial" panose="020B0604020202020204" pitchFamily="34" charset="0"/>
                <a:ea typeface="微软雅黑" panose="020B0503020204020204" pitchFamily="34" charset="-122"/>
              </a:rPr>
              <a:t>自动生成图像的文本描述，为图像自动生成语言描述，例如盲人字幕。</a:t>
            </a:r>
            <a:endParaRPr sz="1800" kern="1200" dirty="0">
              <a:latin typeface="Arial" panose="020B0604020202020204" pitchFamily="34" charset="0"/>
              <a:ea typeface="微软雅黑" panose="020B0503020204020204" pitchFamily="34" charset="-122"/>
            </a:endParaRPr>
          </a:p>
          <a:p>
            <a:endParaRPr sz="1800" kern="1200" dirty="0">
              <a:latin typeface="Arial" panose="020B0604020202020204" pitchFamily="34" charset="0"/>
              <a:ea typeface="微软雅黑" panose="020B0503020204020204" pitchFamily="34" charset="-122"/>
            </a:endParaRPr>
          </a:p>
          <a:p>
            <a:r>
              <a:rPr sz="1800" kern="1200" dirty="0">
                <a:latin typeface="Arial" panose="020B0604020202020204" pitchFamily="34" charset="0"/>
                <a:ea typeface="微软雅黑" panose="020B0503020204020204" pitchFamily="34" charset="-122"/>
              </a:rPr>
              <a:t>搜索与文本匹配的图像，例如“找一张蓝色狗的图片”。</a:t>
            </a:r>
            <a:endParaRPr sz="1800" kern="1200" dirty="0">
              <a:latin typeface="Arial" panose="020B0604020202020204" pitchFamily="34" charset="0"/>
              <a:ea typeface="微软雅黑" panose="020B0503020204020204" pitchFamily="34" charset="-122"/>
            </a:endParaRPr>
          </a:p>
          <a:p>
            <a:endParaRPr sz="1800" kern="1200" dirty="0">
              <a:latin typeface="Arial" panose="020B0604020202020204" pitchFamily="34" charset="0"/>
              <a:ea typeface="微软雅黑" panose="020B0503020204020204" pitchFamily="34" charset="-122"/>
            </a:endParaRPr>
          </a:p>
          <a:p>
            <a:r>
              <a:rPr sz="1800" kern="1200" dirty="0">
                <a:latin typeface="Arial" panose="020B0604020202020204" pitchFamily="34" charset="0"/>
                <a:ea typeface="微软雅黑" panose="020B0503020204020204" pitchFamily="34" charset="-122"/>
              </a:rPr>
              <a:t>文本生成图像，利用文本描述创作图像的生成式艺术系统，例如，创作一张蓝色狗的图片。</a:t>
            </a:r>
            <a:endParaRPr sz="1800" kern="1200" dirty="0">
              <a:latin typeface="Arial" panose="020B0604020202020204" pitchFamily="34" charset="0"/>
              <a:ea typeface="微软雅黑" panose="020B0503020204020204" pitchFamily="34" charset="-122"/>
            </a:endParaRPr>
          </a:p>
          <a:p>
            <a:endParaRPr sz="1800" kern="1200" dirty="0">
              <a:latin typeface="Arial" panose="020B0604020202020204" pitchFamily="34" charset="0"/>
              <a:ea typeface="微软雅黑" panose="020B0503020204020204" pitchFamily="34" charset="-122"/>
            </a:endParaRPr>
          </a:p>
          <a:p>
            <a:r>
              <a:rPr sz="1800" kern="1200" dirty="0">
                <a:latin typeface="Arial" panose="020B0604020202020204" pitchFamily="34" charset="0"/>
                <a:ea typeface="微软雅黑" panose="020B0503020204020204" pitchFamily="34" charset="-122"/>
              </a:rPr>
              <a:t>生成式 AI </a:t>
            </a:r>
            <a:r>
              <a:rPr lang="zh-CN" sz="1800" kern="1200" dirty="0">
                <a:latin typeface="Arial" panose="020B0604020202020204" pitchFamily="34" charset="0"/>
                <a:ea typeface="微软雅黑" panose="020B0503020204020204" pitchFamily="34" charset="-122"/>
              </a:rPr>
              <a:t>，</a:t>
            </a:r>
            <a:r>
              <a:rPr sz="1800" kern="1200" dirty="0">
                <a:latin typeface="Arial" panose="020B0604020202020204" pitchFamily="34" charset="0"/>
                <a:ea typeface="微软雅黑" panose="020B0503020204020204" pitchFamily="34" charset="-122"/>
              </a:rPr>
              <a:t>指利用神经网络模型生成新内容，比如文本、图像、视频等的技术。例如，OpenAI 的 GPT-3 可以根据文本提示创作新文本。GPT-3 是在拥有大量书籍、文章和网站的语料库上训练的。给定一个文本提示，它会根据提示自动生成文本。人们可以用 GPT-3 创作故事和诗歌，它的创作能力几乎和人类不相上下。</a:t>
            </a:r>
            <a:endParaRPr sz="1800" kern="1200" dirty="0">
              <a:latin typeface="Arial" panose="020B0604020202020204" pitchFamily="34" charset="0"/>
              <a:ea typeface="微软雅黑" panose="020B0503020204020204" pitchFamily="34" charset="-122"/>
            </a:endParaRPr>
          </a:p>
          <a:p>
            <a:pPr marL="0" indent="0">
              <a:buNone/>
            </a:pPr>
            <a:endParaRPr sz="1800" kern="1200" dirty="0">
              <a:latin typeface="Arial" panose="020B0604020202020204" pitchFamily="34" charset="0"/>
              <a:ea typeface="微软雅黑" panose="020B0503020204020204" pitchFamily="34"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t>4 </a:t>
            </a:r>
            <a:r>
              <a:rPr lang="zh-CN" altLang="en-US"/>
              <a:t>总结</a:t>
            </a:r>
            <a:endParaRPr lang="zh-CN" altLang="en-US"/>
          </a:p>
        </p:txBody>
      </p:sp>
      <p:sp>
        <p:nvSpPr>
          <p:cNvPr id="3" name="内容占位符 2"/>
          <p:cNvSpPr>
            <a:spLocks noGrp="1"/>
          </p:cNvSpPr>
          <p:nvPr>
            <p:ph idx="1"/>
          </p:nvPr>
        </p:nvSpPr>
        <p:spPr>
          <a:xfrm>
            <a:off x="395605" y="1550670"/>
            <a:ext cx="4887595" cy="4526280"/>
          </a:xfrm>
        </p:spPr>
        <p:txBody>
          <a:bodyPr/>
          <a:p>
            <a:pPr marL="0" indent="0">
              <a:buNone/>
            </a:pPr>
            <a:r>
              <a:rPr sz="2000" kern="1200" dirty="0">
                <a:latin typeface="Arial" panose="020B0604020202020204" pitchFamily="34" charset="0"/>
                <a:ea typeface="微软雅黑" panose="020B0503020204020204" pitchFamily="34" charset="-122"/>
              </a:rPr>
              <a:t>OpenAI 的 DALL·E 可以根据文本提示创作图像，</a:t>
            </a:r>
            <a:r>
              <a:rPr lang="zh-CN" sz="2000" kern="1200" dirty="0">
                <a:latin typeface="Arial" panose="020B0604020202020204" pitchFamily="34" charset="0"/>
                <a:ea typeface="微软雅黑" panose="020B0503020204020204" pitchFamily="34" charset="-122"/>
              </a:rPr>
              <a:t>右</a:t>
            </a:r>
            <a:r>
              <a:rPr sz="2000" kern="1200" dirty="0">
                <a:latin typeface="Arial" panose="020B0604020202020204" pitchFamily="34" charset="0"/>
                <a:ea typeface="微软雅黑" panose="020B0503020204020204" pitchFamily="34" charset="-122"/>
              </a:rPr>
              <a:t>图是在 DALL·E Flow 根据提示“an oil painting of a humanoid robot playing chess in the style of Matisse”</a:t>
            </a:r>
            <a:endParaRPr sz="2000" kern="1200" dirty="0">
              <a:latin typeface="Arial" panose="020B0604020202020204" pitchFamily="34" charset="0"/>
              <a:ea typeface="微软雅黑" panose="020B0503020204020204" pitchFamily="34" charset="-122"/>
            </a:endParaRPr>
          </a:p>
          <a:p>
            <a:pPr marL="0" indent="0">
              <a:buNone/>
            </a:pPr>
            <a:r>
              <a:rPr sz="2000" kern="1200" dirty="0">
                <a:latin typeface="Arial" panose="020B0604020202020204" pitchFamily="34" charset="0"/>
                <a:ea typeface="微软雅黑" panose="020B0503020204020204" pitchFamily="34" charset="-122"/>
              </a:rPr>
              <a:t>生成的图像。</a:t>
            </a:r>
            <a:endParaRPr sz="2000" kern="1200" dirty="0">
              <a:latin typeface="Arial" panose="020B0604020202020204" pitchFamily="34" charset="0"/>
              <a:ea typeface="微软雅黑" panose="020B0503020204020204" pitchFamily="34" charset="-122"/>
            </a:endParaRPr>
          </a:p>
          <a:p>
            <a:pPr marL="0" indent="0">
              <a:buNone/>
            </a:pPr>
            <a:endParaRPr sz="2000" kern="1200" dirty="0">
              <a:latin typeface="Arial" panose="020B0604020202020204" pitchFamily="34" charset="0"/>
              <a:ea typeface="微软雅黑" panose="020B0503020204020204" pitchFamily="34" charset="-122"/>
            </a:endParaRPr>
          </a:p>
          <a:p>
            <a:pPr marL="0" indent="0">
              <a:buNone/>
            </a:pPr>
            <a:r>
              <a:rPr sz="2000" kern="1200" dirty="0">
                <a:latin typeface="Arial" panose="020B0604020202020204" pitchFamily="34" charset="0"/>
                <a:ea typeface="微软雅黑" panose="020B0503020204020204" pitchFamily="34" charset="-122"/>
              </a:rPr>
              <a:t>DALL·E Flow 是一个基于 Jina 构建，并托管在 Jina AI Cloud 上的完整的文本图像生成系统。</a:t>
            </a:r>
            <a:endParaRPr sz="2000" kern="1200" dirty="0">
              <a:latin typeface="Arial" panose="020B0604020202020204" pitchFamily="34" charset="0"/>
              <a:ea typeface="微软雅黑" panose="020B0503020204020204" pitchFamily="34" charset="-122"/>
            </a:endParaRPr>
          </a:p>
          <a:p>
            <a:pPr marL="0" indent="0">
              <a:buNone/>
            </a:pPr>
            <a:endParaRPr lang="zh-CN" altLang="en-US" sz="1800"/>
          </a:p>
        </p:txBody>
      </p:sp>
      <p:pic>
        <p:nvPicPr>
          <p:cNvPr id="126" name="图片 125"/>
          <p:cNvPicPr/>
          <p:nvPr/>
        </p:nvPicPr>
        <p:blipFill>
          <a:blip r:embed="rId1"/>
          <a:stretch>
            <a:fillRect/>
          </a:stretch>
        </p:blipFill>
        <p:spPr>
          <a:xfrm>
            <a:off x="5703570" y="1414780"/>
            <a:ext cx="5666740" cy="5307330"/>
          </a:xfrm>
          <a:prstGeom prst="rect">
            <a:avLst/>
          </a:prstGeom>
          <a:noFill/>
          <a:ln w="9525">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pPr algn="l"/>
            <a:r>
              <a:rPr lang="en-US" altLang="zh-CN"/>
              <a:t>4 </a:t>
            </a:r>
            <a:r>
              <a:rPr lang="zh-CN" altLang="en-US"/>
              <a:t>总结</a:t>
            </a:r>
            <a:endParaRPr lang="zh-CN" altLang="en-US"/>
          </a:p>
        </p:txBody>
      </p:sp>
      <p:sp>
        <p:nvSpPr>
          <p:cNvPr id="3" name="内容占位符 2"/>
          <p:cNvSpPr>
            <a:spLocks noGrp="1"/>
          </p:cNvSpPr>
          <p:nvPr>
            <p:ph idx="1"/>
          </p:nvPr>
        </p:nvSpPr>
        <p:spPr/>
        <p:txBody>
          <a:bodyPr/>
          <a:p>
            <a:pPr marL="0" indent="457200">
              <a:buNone/>
            </a:pPr>
            <a:r>
              <a:rPr sz="2800" kern="1200" dirty="0">
                <a:latin typeface="Arial" panose="020B0604020202020204" pitchFamily="34" charset="0"/>
                <a:ea typeface="微软雅黑" panose="020B0503020204020204" pitchFamily="34" charset="-122"/>
              </a:rPr>
              <a:t>多模态学习是一个充满活力的多学科交叉领域，其主要目的在于建立可以处理和关联来自多个模态信息的模型。本文综述了近年来在表示学习、映射</a:t>
            </a:r>
            <a:r>
              <a:rPr sz="2800" b="1" kern="1200" dirty="0">
                <a:latin typeface="Arial" panose="020B0604020202020204" pitchFamily="34" charset="0"/>
                <a:ea typeface="微软雅黑" panose="020B0503020204020204" pitchFamily="34" charset="-122"/>
              </a:rPr>
              <a:t>、</a:t>
            </a:r>
            <a:r>
              <a:rPr sz="2800" kern="1200" dirty="0">
                <a:latin typeface="Arial" panose="020B0604020202020204" pitchFamily="34" charset="0"/>
                <a:ea typeface="微软雅黑" panose="020B0503020204020204" pitchFamily="34" charset="-122"/>
              </a:rPr>
              <a:t>对齐、融合和协同学习这五个子研究方向上取得的主要进展。此外，我们</a:t>
            </a:r>
            <a:r>
              <a:rPr lang="zh-CN" sz="2800" kern="1200" dirty="0">
                <a:latin typeface="Arial" panose="020B0604020202020204" pitchFamily="34" charset="0"/>
                <a:ea typeface="微软雅黑" panose="020B0503020204020204" pitchFamily="34" charset="-122"/>
              </a:rPr>
              <a:t>简单介绍了经典模型</a:t>
            </a:r>
            <a:r>
              <a:rPr lang="en-US" altLang="zh-CN" sz="2800" kern="1200" dirty="0">
                <a:latin typeface="Arial" panose="020B0604020202020204" pitchFamily="34" charset="0"/>
                <a:ea typeface="微软雅黑" panose="020B0503020204020204" pitchFamily="34" charset="-122"/>
              </a:rPr>
              <a:t>clip</a:t>
            </a:r>
            <a:r>
              <a:rPr lang="zh-CN" altLang="en-US" sz="2800" kern="1200" dirty="0">
                <a:latin typeface="Arial" panose="020B0604020202020204" pitchFamily="34" charset="0"/>
                <a:ea typeface="微软雅黑" panose="020B0503020204020204" pitchFamily="34" charset="-122"/>
              </a:rPr>
              <a:t>及其后续的发展</a:t>
            </a:r>
            <a:r>
              <a:rPr sz="2800" kern="1200" dirty="0">
                <a:latin typeface="Arial" panose="020B0604020202020204" pitchFamily="34" charset="0"/>
                <a:ea typeface="微软雅黑" panose="020B0503020204020204" pitchFamily="34" charset="-122"/>
              </a:rPr>
              <a:t>。希望本文能够为</a:t>
            </a:r>
            <a:r>
              <a:rPr lang="zh-CN" sz="2800" kern="1200" dirty="0">
                <a:latin typeface="Arial" panose="020B0604020202020204" pitchFamily="34" charset="0"/>
                <a:ea typeface="微软雅黑" panose="020B0503020204020204" pitchFamily="34" charset="-122"/>
              </a:rPr>
              <a:t>各位对</a:t>
            </a:r>
            <a:r>
              <a:rPr sz="2800" kern="1200" dirty="0">
                <a:latin typeface="Arial" panose="020B0604020202020204" pitchFamily="34" charset="0"/>
                <a:ea typeface="微软雅黑" panose="020B0503020204020204" pitchFamily="34" charset="-122"/>
              </a:rPr>
              <a:t>多模态学习带来一些</a:t>
            </a:r>
            <a:r>
              <a:rPr lang="zh-CN" sz="2800" kern="1200" dirty="0">
                <a:latin typeface="Arial" panose="020B0604020202020204" pitchFamily="34" charset="0"/>
                <a:ea typeface="微软雅黑" panose="020B0503020204020204" pitchFamily="34" charset="-122"/>
              </a:rPr>
              <a:t>兴趣与启发。</a:t>
            </a:r>
            <a:endParaRPr sz="2800" kern="1200" dirty="0">
              <a:latin typeface="Arial" panose="020B0604020202020204" pitchFamily="34" charset="0"/>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11"/>
          <p:cNvSpPr/>
          <p:nvPr/>
        </p:nvSpPr>
        <p:spPr>
          <a:xfrm>
            <a:off x="0" y="6724650"/>
            <a:ext cx="12192000" cy="133350"/>
          </a:xfrm>
          <a:prstGeom prst="rect">
            <a:avLst/>
          </a:prstGeom>
          <a:solidFill>
            <a:srgbClr val="4B649F"/>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defRPr/>
            </a:pPr>
            <a:endParaRPr lang="zh-CN" altLang="en-US" noProof="1"/>
          </a:p>
        </p:txBody>
      </p:sp>
      <p:sp>
        <p:nvSpPr>
          <p:cNvPr id="13" name="Rectangle 2"/>
          <p:cNvSpPr>
            <a:spLocks noGrp="1" noChangeArrowheads="1"/>
          </p:cNvSpPr>
          <p:nvPr>
            <p:ph type="title"/>
          </p:nvPr>
        </p:nvSpPr>
        <p:spPr>
          <a:xfrm>
            <a:off x="668338" y="235898"/>
            <a:ext cx="11523662" cy="677863"/>
          </a:xfrm>
        </p:spPr>
        <p:txBody>
          <a:bodyPr/>
          <a:lstStyle/>
          <a:p>
            <a:pPr algn="l" eaLnBrk="1" hangingPunct="1"/>
            <a:r>
              <a:rPr lang="zh-CN" altLang="en-US" dirty="0">
                <a:solidFill>
                  <a:schemeClr val="tx1"/>
                </a:solidFill>
              </a:rPr>
              <a:t>一、定义</a:t>
            </a:r>
            <a:endParaRPr lang="zh-CN" altLang="en-US" dirty="0">
              <a:solidFill>
                <a:schemeClr val="tx1"/>
              </a:solidFill>
            </a:endParaRPr>
          </a:p>
        </p:txBody>
      </p:sp>
      <p:sp>
        <p:nvSpPr>
          <p:cNvPr id="4" name="TextBox 3"/>
          <p:cNvSpPr txBox="1"/>
          <p:nvPr/>
        </p:nvSpPr>
        <p:spPr>
          <a:xfrm>
            <a:off x="256854" y="1571946"/>
            <a:ext cx="11702265" cy="1198880"/>
          </a:xfrm>
          <a:prstGeom prst="rect">
            <a:avLst/>
          </a:prstGeom>
          <a:noFill/>
        </p:spPr>
        <p:txBody>
          <a:bodyPr wrap="square" rtlCol="0">
            <a:spAutoFit/>
          </a:bodyPr>
          <a:lstStyle/>
          <a:p>
            <a:r>
              <a:rPr lang="zh-CN" altLang="en-US" dirty="0" smtClean="0"/>
              <a:t>多模态机器学习，英文全称 MultiModal Machine Learning (MMML)</a:t>
            </a:r>
            <a:endParaRPr lang="zh-CN" altLang="en-US" dirty="0" smtClean="0"/>
          </a:p>
          <a:p>
            <a:endParaRPr lang="zh-CN" altLang="en-US" dirty="0" smtClean="0"/>
          </a:p>
          <a:p>
            <a:endParaRPr lang="zh-CN" altLang="en-US" dirty="0" smtClean="0"/>
          </a:p>
        </p:txBody>
      </p:sp>
      <p:sp>
        <p:nvSpPr>
          <p:cNvPr id="7" name="TextBox 6"/>
          <p:cNvSpPr txBox="1"/>
          <p:nvPr/>
        </p:nvSpPr>
        <p:spPr>
          <a:xfrm>
            <a:off x="256540" y="2640330"/>
            <a:ext cx="6372860" cy="3625215"/>
          </a:xfrm>
          <a:prstGeom prst="rect">
            <a:avLst/>
          </a:prstGeom>
          <a:noFill/>
        </p:spPr>
        <p:txBody>
          <a:bodyPr wrap="square" rtlCol="0">
            <a:noAutofit/>
          </a:bodyPr>
          <a:lstStyle/>
          <a:p>
            <a:pPr indent="457200" algn="just" eaLnBrk="1" hangingPunct="1">
              <a:spcBef>
                <a:spcPct val="30000"/>
              </a:spcBef>
              <a:defRPr/>
            </a:pPr>
            <a:r>
              <a:rPr lang="zh-CN" altLang="en-US" dirty="0" smtClean="0">
                <a:sym typeface="+mn-ea"/>
              </a:rPr>
              <a:t>模态（modal）是事情经历和发生的方式，我们生活在一个由多种模态（Multimodal）信息构成的世界，包括视觉信息、听觉信息、文本信息、嗅觉信息等等，当研究的问题或者数据集包含多种这样的模态信息时我们称之为多模态问题，研究多模态问题是推动人工智能更好的了解和认知我们周围世界的关键。</a:t>
            </a:r>
            <a:endParaRPr lang="zh-CN" altLang="en-US" dirty="0"/>
          </a:p>
        </p:txBody>
      </p:sp>
      <p:pic>
        <p:nvPicPr>
          <p:cNvPr id="100" name="图片 99"/>
          <p:cNvPicPr/>
          <p:nvPr/>
        </p:nvPicPr>
        <p:blipFill>
          <a:blip r:embed="rId1"/>
          <a:stretch>
            <a:fillRect/>
          </a:stretch>
        </p:blipFill>
        <p:spPr>
          <a:xfrm>
            <a:off x="7536180" y="2378075"/>
            <a:ext cx="3969385" cy="3564890"/>
          </a:xfrm>
          <a:prstGeom prst="rect">
            <a:avLst/>
          </a:prstGeom>
          <a:noFill/>
          <a:ln w="9525">
            <a:noFill/>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图片 103"/>
          <p:cNvPicPr/>
          <p:nvPr>
            <p:custDataLst>
              <p:tags r:id="rId1"/>
            </p:custDataLst>
          </p:nvPr>
        </p:nvPicPr>
        <p:blipFill>
          <a:blip r:embed="rId2"/>
          <a:srcRect b="43009"/>
          <a:stretch>
            <a:fillRect/>
          </a:stretch>
        </p:blipFill>
        <p:spPr>
          <a:xfrm>
            <a:off x="0" y="36830"/>
            <a:ext cx="12192000" cy="6764020"/>
          </a:xfrm>
          <a:prstGeom prst="rect">
            <a:avLst/>
          </a:prstGeom>
          <a:noFill/>
          <a:ln w="9525">
            <a:noFill/>
          </a:ln>
        </p:spPr>
      </p:pic>
      <p:sp>
        <p:nvSpPr>
          <p:cNvPr id="2" name="矩形 1"/>
          <p:cNvSpPr/>
          <p:nvPr>
            <p:custDataLst>
              <p:tags r:id="rId3"/>
            </p:custDataLst>
          </p:nvPr>
        </p:nvSpPr>
        <p:spPr>
          <a:xfrm>
            <a:off x="0" y="0"/>
            <a:ext cx="12192000" cy="6858635"/>
          </a:xfrm>
          <a:prstGeom prst="rect">
            <a:avLst/>
          </a:prstGeom>
          <a:gradFill>
            <a:gsLst>
              <a:gs pos="11000">
                <a:schemeClr val="bg1"/>
              </a:gs>
              <a:gs pos="77000">
                <a:schemeClr val="bg1">
                  <a:alpha val="54000"/>
                </a:schemeClr>
              </a:gs>
              <a:gs pos="100000">
                <a:schemeClr val="bg1">
                  <a:alpha val="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solidFill>
                <a:prstClr val="white"/>
              </a:solidFill>
            </a:endParaRPr>
          </a:p>
        </p:txBody>
      </p:sp>
      <p:sp>
        <p:nvSpPr>
          <p:cNvPr id="5" name="文本框 62"/>
          <p:cNvSpPr txBox="1">
            <a:spLocks noChangeArrowheads="1"/>
          </p:cNvSpPr>
          <p:nvPr/>
        </p:nvSpPr>
        <p:spPr bwMode="auto">
          <a:xfrm>
            <a:off x="4593216" y="2800765"/>
            <a:ext cx="3195105" cy="11079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Arial" panose="020B0604020202020204" pitchFamily="34"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Arial" panose="020B0604020202020204" pitchFamily="34"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Arial" panose="020B0604020202020204" pitchFamily="34"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Arial" panose="020B0604020202020204" pitchFamily="34" charset="0"/>
                <a:ea typeface="微软雅黑" panose="020B0503020204020204" pitchFamily="34" charset="-122"/>
              </a:defRPr>
            </a:lvl9pPr>
          </a:lstStyle>
          <a:p>
            <a:pPr eaLnBrk="1" hangingPunct="1">
              <a:lnSpc>
                <a:spcPct val="100000"/>
              </a:lnSpc>
              <a:spcBef>
                <a:spcPct val="0"/>
              </a:spcBef>
              <a:buFontTx/>
              <a:buNone/>
            </a:pPr>
            <a:r>
              <a:rPr lang="zh-CN" altLang="en-US" sz="6600" b="1" smtClean="0">
                <a:solidFill>
                  <a:srgbClr val="4B649F"/>
                </a:solidFill>
              </a:rPr>
              <a:t>谢  谢</a:t>
            </a:r>
            <a:r>
              <a:rPr lang="zh-CN" altLang="en-US" sz="6600" b="1" dirty="0">
                <a:solidFill>
                  <a:srgbClr val="4B649F"/>
                </a:solidFill>
              </a:rPr>
              <a:t>！</a:t>
            </a:r>
            <a:endParaRPr lang="zh-CN" altLang="en-US" sz="6600" b="1" dirty="0">
              <a:solidFill>
                <a:srgbClr val="4B649F"/>
              </a:solidFill>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4130" y="231661"/>
            <a:ext cx="5072557" cy="566420"/>
          </a:xfrm>
          <a:prstGeom prst="rect">
            <a:avLst/>
          </a:prstGeom>
        </p:spPr>
        <p:txBody>
          <a:bodyPr vert="horz" wrap="square" lIns="0" tIns="12700" rIns="0" bIns="0" rtlCol="0">
            <a:spAutoFit/>
          </a:bodyPr>
          <a:lstStyle/>
          <a:p>
            <a:pPr marL="12700" algn="l">
              <a:lnSpc>
                <a:spcPct val="100000"/>
              </a:lnSpc>
              <a:spcBef>
                <a:spcPts val="100"/>
              </a:spcBef>
            </a:pPr>
            <a:r>
              <a:rPr lang="en-US" altLang="zh-CN" dirty="0" smtClean="0">
                <a:solidFill>
                  <a:schemeClr val="tx1"/>
                </a:solidFill>
              </a:rPr>
              <a:t>1.1 </a:t>
            </a:r>
            <a:r>
              <a:rPr lang="zh-CN" altLang="en-US" dirty="0" smtClean="0">
                <a:solidFill>
                  <a:schemeClr val="tx1"/>
                </a:solidFill>
              </a:rPr>
              <a:t>模态</a:t>
            </a:r>
            <a:endParaRPr lang="zh-CN" altLang="en-US" sz="3600" dirty="0" smtClean="0">
              <a:solidFill>
                <a:schemeClr val="tx1"/>
              </a:solidFill>
            </a:endParaRPr>
          </a:p>
        </p:txBody>
      </p:sp>
      <p:sp>
        <p:nvSpPr>
          <p:cNvPr id="4" name="矩形 3"/>
          <p:cNvSpPr/>
          <p:nvPr/>
        </p:nvSpPr>
        <p:spPr>
          <a:xfrm>
            <a:off x="1091565" y="1819910"/>
            <a:ext cx="9812655" cy="3784600"/>
          </a:xfrm>
          <a:prstGeom prst="rect">
            <a:avLst/>
          </a:prstGeom>
        </p:spPr>
        <p:txBody>
          <a:bodyPr wrap="square">
            <a:spAutoFit/>
          </a:bodyPr>
          <a:lstStyle/>
          <a:p>
            <a:r>
              <a:rPr lang="en-US" dirty="0"/>
              <a:t>    </a:t>
            </a:r>
            <a:r>
              <a:rPr dirty="0"/>
              <a:t>模态是指一些表达或感知事物的方式，每一种信息的来源或者形式，都可以称为一种模态。例如，人有触觉，听觉，视觉，嗅觉；信息的媒介，有语音、视频、文字等；多种多样的传感器，如雷达、红外、加速度计等。以上的每一种都可以称为一种模态。</a:t>
            </a:r>
            <a:endParaRPr dirty="0"/>
          </a:p>
          <a:p>
            <a:endParaRPr dirty="0"/>
          </a:p>
          <a:p>
            <a:pPr indent="457200"/>
            <a:r>
              <a:rPr dirty="0"/>
              <a:t>有时，人们把"多模态数据"和"非结构化数据"混淆使用，多模态数据是指包含多种数据模态的数据，例如可能包含文本、图像、视频和音频等。非结构化数据的含义更加宽泛，指没有固定数据结构的数据，它可能是文本、图像、视频或音频等任何格式，由于没有统一格式，无法被计算机直接处理。</a:t>
            </a:r>
            <a:endParaRP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4130" y="231661"/>
            <a:ext cx="5072557" cy="566420"/>
          </a:xfrm>
          <a:prstGeom prst="rect">
            <a:avLst/>
          </a:prstGeom>
        </p:spPr>
        <p:txBody>
          <a:bodyPr vert="horz" wrap="square" lIns="0" tIns="12700" rIns="0" bIns="0" rtlCol="0">
            <a:spAutoFit/>
          </a:bodyPr>
          <a:lstStyle/>
          <a:p>
            <a:pPr marL="12700" algn="l">
              <a:lnSpc>
                <a:spcPct val="100000"/>
              </a:lnSpc>
              <a:spcBef>
                <a:spcPts val="100"/>
              </a:spcBef>
            </a:pPr>
            <a:r>
              <a:rPr lang="en-US" altLang="zh-CN" dirty="0">
                <a:solidFill>
                  <a:schemeClr val="tx1"/>
                </a:solidFill>
              </a:rPr>
              <a:t>1.2 </a:t>
            </a:r>
            <a:r>
              <a:rPr lang="zh-CN" altLang="en-US" dirty="0">
                <a:solidFill>
                  <a:schemeClr val="tx1"/>
                </a:solidFill>
              </a:rPr>
              <a:t>多模态</a:t>
            </a:r>
            <a:endParaRPr lang="zh-CN" altLang="en-US" sz="3600" dirty="0">
              <a:solidFill>
                <a:schemeClr val="tx1"/>
              </a:solidFill>
            </a:endParaRPr>
          </a:p>
        </p:txBody>
      </p:sp>
      <p:sp>
        <p:nvSpPr>
          <p:cNvPr id="2" name="TextBox 1"/>
          <p:cNvSpPr txBox="1"/>
          <p:nvPr/>
        </p:nvSpPr>
        <p:spPr>
          <a:xfrm>
            <a:off x="525145" y="1398270"/>
            <a:ext cx="10981055" cy="2553335"/>
          </a:xfrm>
          <a:prstGeom prst="rect">
            <a:avLst/>
          </a:prstGeom>
          <a:noFill/>
        </p:spPr>
        <p:txBody>
          <a:bodyPr wrap="square" rtlCol="0">
            <a:spAutoFit/>
          </a:bodyPr>
          <a:lstStyle/>
          <a:p>
            <a:r>
              <a:rPr lang="en-US" altLang="zh-CN" dirty="0"/>
              <a:t>       </a:t>
            </a:r>
            <a:r>
              <a:t>多模态即是从多个模态表达或感知事物。 多模态可归类为同质性的模态，例如从两台相机中分别拍摄的图片，异质性的模态，例如图片与文本语言的关系。</a:t>
            </a:r>
          </a:p>
          <a:p/>
          <a:p>
            <a:r>
              <a:t>多模态可能有以下三种形式：</a:t>
            </a:r>
          </a:p>
          <a:p/>
          <a:p>
            <a:pPr marL="342900" indent="-342900">
              <a:buFont typeface="Arial" panose="020B0604020202020204" pitchFamily="34" charset="0"/>
              <a:buChar char="•"/>
            </a:pPr>
            <a:r>
              <a:rPr sz="2000"/>
              <a:t>描述同一对象的多媒体数据。如互联网环境下描述某一特定对象的视频、图片、语音、文本等信息。下图即为典型的多模态信息形式。</a:t>
            </a:r>
            <a:r>
              <a:rPr lang="en-US" sz="2000">
                <a:solidFill>
                  <a:srgbClr val="FFC000"/>
                </a:solidFill>
              </a:rPr>
              <a:t>“</a:t>
            </a:r>
            <a:r>
              <a:rPr lang="zh-CN" altLang="en-US" sz="2000">
                <a:solidFill>
                  <a:srgbClr val="FFC000"/>
                </a:solidFill>
              </a:rPr>
              <a:t>狗</a:t>
            </a:r>
            <a:r>
              <a:rPr lang="en-US" sz="2000">
                <a:solidFill>
                  <a:srgbClr val="FFC000"/>
                </a:solidFill>
              </a:rPr>
              <a:t>”</a:t>
            </a:r>
            <a:r>
              <a:rPr sz="2000">
                <a:solidFill>
                  <a:srgbClr val="FFC000"/>
                </a:solidFill>
              </a:rPr>
              <a:t>的多模态数据(图像、音频与文本)</a:t>
            </a:r>
            <a:endParaRPr sz="2000">
              <a:solidFill>
                <a:srgbClr val="FFC000"/>
              </a:solidFill>
            </a:endParaRPr>
          </a:p>
        </p:txBody>
      </p:sp>
      <p:pic>
        <p:nvPicPr>
          <p:cNvPr id="101" name="图片 100"/>
          <p:cNvPicPr/>
          <p:nvPr/>
        </p:nvPicPr>
        <p:blipFill>
          <a:blip r:embed="rId1"/>
          <a:stretch>
            <a:fillRect/>
          </a:stretch>
        </p:blipFill>
        <p:spPr>
          <a:xfrm>
            <a:off x="694055" y="4219575"/>
            <a:ext cx="3761740" cy="2467610"/>
          </a:xfrm>
          <a:prstGeom prst="rect">
            <a:avLst/>
          </a:prstGeom>
          <a:noFill/>
          <a:ln w="9525">
            <a:noFill/>
          </a:ln>
        </p:spPr>
      </p:pic>
      <p:pic>
        <p:nvPicPr>
          <p:cNvPr id="4" name="图片 3"/>
          <p:cNvPicPr>
            <a:picLocks noChangeAspect="1"/>
          </p:cNvPicPr>
          <p:nvPr/>
        </p:nvPicPr>
        <p:blipFill>
          <a:blip r:embed="rId2"/>
          <a:stretch>
            <a:fillRect/>
          </a:stretch>
        </p:blipFill>
        <p:spPr>
          <a:xfrm>
            <a:off x="4695190" y="4219575"/>
            <a:ext cx="2654300" cy="2467610"/>
          </a:xfrm>
          <a:prstGeom prst="rect">
            <a:avLst/>
          </a:prstGeom>
        </p:spPr>
      </p:pic>
      <p:pic>
        <p:nvPicPr>
          <p:cNvPr id="5" name="图片 4"/>
          <p:cNvPicPr>
            <a:picLocks noChangeAspect="1"/>
          </p:cNvPicPr>
          <p:nvPr/>
        </p:nvPicPr>
        <p:blipFill>
          <a:blip r:embed="rId3"/>
          <a:stretch>
            <a:fillRect/>
          </a:stretch>
        </p:blipFill>
        <p:spPr>
          <a:xfrm rot="16200000">
            <a:off x="7588885" y="4219575"/>
            <a:ext cx="2524125" cy="2472055"/>
          </a:xfrm>
          <a:prstGeom prst="rect">
            <a:avLst/>
          </a:prstGeom>
        </p:spPr>
      </p:pic>
      <p:pic>
        <p:nvPicPr>
          <p:cNvPr id="7" name="图片 6"/>
          <p:cNvPicPr>
            <a:picLocks noChangeAspect="1"/>
          </p:cNvPicPr>
          <p:nvPr/>
        </p:nvPicPr>
        <p:blipFill>
          <a:blip r:embed="rId4"/>
          <a:stretch>
            <a:fillRect/>
          </a:stretch>
        </p:blipFill>
        <p:spPr>
          <a:xfrm>
            <a:off x="8754745" y="5434965"/>
            <a:ext cx="1332230" cy="1282700"/>
          </a:xfrm>
          <a:prstGeom prst="rect">
            <a:avLst/>
          </a:prstGeom>
        </p:spPr>
      </p:pic>
      <p:sp>
        <p:nvSpPr>
          <p:cNvPr id="8" name="文本框 7"/>
          <p:cNvSpPr txBox="1"/>
          <p:nvPr/>
        </p:nvSpPr>
        <p:spPr>
          <a:xfrm>
            <a:off x="10226040" y="4193540"/>
            <a:ext cx="1965960" cy="1644015"/>
          </a:xfrm>
          <a:prstGeom prst="rect">
            <a:avLst/>
          </a:prstGeom>
          <a:noFill/>
        </p:spPr>
        <p:txBody>
          <a:bodyPr wrap="square" rtlCol="0" anchor="t">
            <a:noAutofit/>
          </a:bodyPr>
          <a:p>
            <a:r>
              <a:rPr lang="zh-CN" altLang="en-US" sz="1800" b="1"/>
              <a:t>Dogs are used to keep watch.</a:t>
            </a:r>
            <a:endParaRPr lang="zh-CN" altLang="en-US" sz="1800" b="1"/>
          </a:p>
          <a:p>
            <a:r>
              <a:rPr lang="zh-CN" altLang="en-US" sz="1800" b="1"/>
              <a:t>They tell people when dangeris coming.</a:t>
            </a:r>
            <a:endParaRPr lang="zh-CN" altLang="en-US" sz="1800" b="1"/>
          </a:p>
          <a:p>
            <a:r>
              <a:rPr lang="zh-CN" altLang="en-US" sz="1800" b="1"/>
              <a:t>Some dogs are used to keep people safe.</a:t>
            </a:r>
            <a:endParaRPr lang="zh-CN" altLang="en-US" sz="1800" b="1"/>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4130" y="231661"/>
            <a:ext cx="5072557" cy="566420"/>
          </a:xfrm>
          <a:prstGeom prst="rect">
            <a:avLst/>
          </a:prstGeom>
        </p:spPr>
        <p:txBody>
          <a:bodyPr vert="horz" wrap="square" lIns="0" tIns="12700" rIns="0" bIns="0" rtlCol="0">
            <a:spAutoFit/>
          </a:bodyPr>
          <a:lstStyle/>
          <a:p>
            <a:pPr marL="12700" algn="l">
              <a:lnSpc>
                <a:spcPct val="100000"/>
              </a:lnSpc>
              <a:spcBef>
                <a:spcPts val="100"/>
              </a:spcBef>
            </a:pPr>
            <a:r>
              <a:rPr lang="en-US" sz="3600" dirty="0"/>
              <a:t>1.2 </a:t>
            </a:r>
            <a:r>
              <a:rPr lang="zh-CN" altLang="en-US" sz="3600" dirty="0"/>
              <a:t>多模态</a:t>
            </a:r>
            <a:endParaRPr lang="zh-CN" altLang="en-US" sz="3600" dirty="0"/>
          </a:p>
        </p:txBody>
      </p:sp>
      <p:sp>
        <p:nvSpPr>
          <p:cNvPr id="2" name="文本框 1"/>
          <p:cNvSpPr txBox="1"/>
          <p:nvPr/>
        </p:nvSpPr>
        <p:spPr>
          <a:xfrm>
            <a:off x="694055" y="1428115"/>
            <a:ext cx="6589395" cy="4523105"/>
          </a:xfrm>
          <a:prstGeom prst="rect">
            <a:avLst/>
          </a:prstGeom>
          <a:noFill/>
        </p:spPr>
        <p:txBody>
          <a:bodyPr wrap="square" rtlCol="0" anchor="t">
            <a:spAutoFit/>
          </a:bodyPr>
          <a:p>
            <a:pPr marL="342900" indent="-342900">
              <a:buFont typeface="Arial" panose="020B0604020202020204" pitchFamily="34" charset="0"/>
              <a:buChar char="•"/>
            </a:pPr>
            <a:r>
              <a:rPr lang="zh-CN" altLang="en-US"/>
              <a:t>来自不同传感器的同一类媒体数据。如医学影像学中不同的检查设备所产生的图像数据， 包括B超(B-Scan ultrasonography)、计算机断层扫描(CT)、核磁共振等；物联网背景下不同传感器所检测到的同一对象数据等。</a:t>
            </a:r>
            <a:endParaRPr lang="zh-CN" altLang="en-US"/>
          </a:p>
          <a:p>
            <a:endParaRPr lang="zh-CN" altLang="en-US"/>
          </a:p>
          <a:p>
            <a:pPr marL="342900" indent="-342900">
              <a:buFont typeface="Arial" panose="020B0604020202020204" pitchFamily="34" charset="0"/>
              <a:buChar char="•"/>
            </a:pPr>
            <a:r>
              <a:rPr lang="zh-CN" altLang="en-US"/>
              <a:t>具有不同的数据结构特点、表示形式的表意符号与信息。如描述同一对象的结构化、非结构化的数据单元；描述同一数学概念的公式、逻辑符号、函数图及解释性文本；描述同一语义的词向量、词袋、知识图谱以及其它语义符号单元等。</a:t>
            </a:r>
            <a:endParaRPr lang="zh-CN" altLang="en-US"/>
          </a:p>
        </p:txBody>
      </p:sp>
      <p:pic>
        <p:nvPicPr>
          <p:cNvPr id="4" name="图片 3"/>
          <p:cNvPicPr>
            <a:picLocks noChangeAspect="1"/>
          </p:cNvPicPr>
          <p:nvPr/>
        </p:nvPicPr>
        <p:blipFill>
          <a:blip r:embed="rId1"/>
          <a:stretch>
            <a:fillRect/>
          </a:stretch>
        </p:blipFill>
        <p:spPr>
          <a:xfrm>
            <a:off x="7283450" y="1428115"/>
            <a:ext cx="2375535" cy="1709420"/>
          </a:xfrm>
          <a:prstGeom prst="rect">
            <a:avLst/>
          </a:prstGeom>
        </p:spPr>
      </p:pic>
      <p:pic>
        <p:nvPicPr>
          <p:cNvPr id="6" name="图片 5"/>
          <p:cNvPicPr>
            <a:picLocks noChangeAspect="1"/>
          </p:cNvPicPr>
          <p:nvPr/>
        </p:nvPicPr>
        <p:blipFill>
          <a:blip r:embed="rId2"/>
          <a:stretch>
            <a:fillRect/>
          </a:stretch>
        </p:blipFill>
        <p:spPr>
          <a:xfrm>
            <a:off x="9775190" y="1428115"/>
            <a:ext cx="2279650" cy="1708785"/>
          </a:xfrm>
          <a:prstGeom prst="rect">
            <a:avLst/>
          </a:prstGeom>
        </p:spPr>
      </p:pic>
      <p:pic>
        <p:nvPicPr>
          <p:cNvPr id="7" name="图片 6"/>
          <p:cNvPicPr>
            <a:picLocks noChangeAspect="1"/>
          </p:cNvPicPr>
          <p:nvPr/>
        </p:nvPicPr>
        <p:blipFill>
          <a:blip r:embed="rId3"/>
          <a:stretch>
            <a:fillRect/>
          </a:stretch>
        </p:blipFill>
        <p:spPr>
          <a:xfrm>
            <a:off x="7283450" y="3855085"/>
            <a:ext cx="2375535" cy="1886585"/>
          </a:xfrm>
          <a:prstGeom prst="rect">
            <a:avLst/>
          </a:prstGeom>
        </p:spPr>
      </p:pic>
      <p:pic>
        <p:nvPicPr>
          <p:cNvPr id="8" name="图片 7"/>
          <p:cNvPicPr>
            <a:picLocks noChangeAspect="1"/>
          </p:cNvPicPr>
          <p:nvPr/>
        </p:nvPicPr>
        <p:blipFill>
          <a:blip r:embed="rId4"/>
          <a:stretch>
            <a:fillRect/>
          </a:stretch>
        </p:blipFill>
        <p:spPr>
          <a:xfrm>
            <a:off x="9775190" y="3855085"/>
            <a:ext cx="2280285" cy="1886585"/>
          </a:xfrm>
          <a:prstGeom prst="rect">
            <a:avLst/>
          </a:prstGeom>
        </p:spPr>
      </p:pic>
      <p:sp>
        <p:nvSpPr>
          <p:cNvPr id="9" name="文本框 8"/>
          <p:cNvSpPr txBox="1"/>
          <p:nvPr/>
        </p:nvSpPr>
        <p:spPr>
          <a:xfrm>
            <a:off x="7511415" y="3183890"/>
            <a:ext cx="1919605" cy="245110"/>
          </a:xfrm>
          <a:prstGeom prst="rect">
            <a:avLst/>
          </a:prstGeom>
          <a:noFill/>
        </p:spPr>
        <p:txBody>
          <a:bodyPr wrap="square" rtlCol="0" anchor="t">
            <a:spAutoFit/>
          </a:bodyPr>
          <a:p>
            <a:r>
              <a:rPr lang="zh-CN" altLang="en-US" sz="1000"/>
              <a:t>▲ 这是核磁共振对比影像</a:t>
            </a:r>
            <a:endParaRPr lang="zh-CN" altLang="en-US" sz="1000"/>
          </a:p>
        </p:txBody>
      </p:sp>
      <p:sp>
        <p:nvSpPr>
          <p:cNvPr id="10" name="文本框 9"/>
          <p:cNvSpPr txBox="1"/>
          <p:nvPr/>
        </p:nvSpPr>
        <p:spPr>
          <a:xfrm>
            <a:off x="10098405" y="3183890"/>
            <a:ext cx="1619885" cy="245110"/>
          </a:xfrm>
          <a:prstGeom prst="rect">
            <a:avLst/>
          </a:prstGeom>
          <a:noFill/>
        </p:spPr>
        <p:txBody>
          <a:bodyPr wrap="square" rtlCol="0" anchor="t">
            <a:spAutoFit/>
          </a:bodyPr>
          <a:p>
            <a:r>
              <a:rPr lang="zh-CN" altLang="en-US" sz="1000"/>
              <a:t>▲ 这是CT断层扫描影像</a:t>
            </a:r>
            <a:endParaRPr lang="zh-CN" altLang="en-US" sz="1000"/>
          </a:p>
        </p:txBody>
      </p:sp>
      <p:sp>
        <p:nvSpPr>
          <p:cNvPr id="11" name="文本框 10"/>
          <p:cNvSpPr txBox="1"/>
          <p:nvPr/>
        </p:nvSpPr>
        <p:spPr>
          <a:xfrm>
            <a:off x="7608570" y="5805805"/>
            <a:ext cx="1725930" cy="245110"/>
          </a:xfrm>
          <a:prstGeom prst="rect">
            <a:avLst/>
          </a:prstGeom>
          <a:noFill/>
        </p:spPr>
        <p:txBody>
          <a:bodyPr wrap="square" rtlCol="0" anchor="t">
            <a:spAutoFit/>
          </a:bodyPr>
          <a:p>
            <a:r>
              <a:rPr lang="zh-CN" altLang="en-US" sz="1000"/>
              <a:t>▲ 这是超声扫描影像</a:t>
            </a:r>
            <a:endParaRPr lang="zh-CN" altLang="en-US" sz="1000"/>
          </a:p>
        </p:txBody>
      </p:sp>
      <p:sp>
        <p:nvSpPr>
          <p:cNvPr id="12" name="文本框 11"/>
          <p:cNvSpPr txBox="1"/>
          <p:nvPr/>
        </p:nvSpPr>
        <p:spPr>
          <a:xfrm>
            <a:off x="10239375" y="5805805"/>
            <a:ext cx="1337945" cy="245110"/>
          </a:xfrm>
          <a:prstGeom prst="rect">
            <a:avLst/>
          </a:prstGeom>
          <a:noFill/>
        </p:spPr>
        <p:txBody>
          <a:bodyPr wrap="square" rtlCol="0" anchor="t">
            <a:spAutoFit/>
          </a:bodyPr>
          <a:p>
            <a:r>
              <a:rPr lang="zh-CN" altLang="en-US" sz="1000"/>
              <a:t>▲ 这是X光影像</a:t>
            </a:r>
            <a:endParaRPr lang="zh-CN" altLang="en-US" sz="100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4130" y="231661"/>
            <a:ext cx="5072557" cy="566420"/>
          </a:xfrm>
          <a:prstGeom prst="rect">
            <a:avLst/>
          </a:prstGeom>
        </p:spPr>
        <p:txBody>
          <a:bodyPr vert="horz" wrap="square" lIns="0" tIns="12700" rIns="0" bIns="0" rtlCol="0">
            <a:spAutoFit/>
          </a:bodyPr>
          <a:lstStyle/>
          <a:p>
            <a:pPr marL="12700" algn="l">
              <a:lnSpc>
                <a:spcPct val="100000"/>
              </a:lnSpc>
              <a:spcBef>
                <a:spcPts val="100"/>
              </a:spcBef>
            </a:pPr>
            <a:r>
              <a:rPr lang="en-US" altLang="zh-CN" dirty="0">
                <a:solidFill>
                  <a:schemeClr val="tx1"/>
                </a:solidFill>
              </a:rPr>
              <a:t>1.2 </a:t>
            </a:r>
            <a:r>
              <a:rPr lang="zh-CN" altLang="en-US" dirty="0">
                <a:solidFill>
                  <a:schemeClr val="tx1"/>
                </a:solidFill>
              </a:rPr>
              <a:t>多模态</a:t>
            </a:r>
            <a:r>
              <a:rPr lang="en-US" altLang="zh-CN" dirty="0" smtClean="0">
                <a:solidFill>
                  <a:schemeClr val="tx1"/>
                </a:solidFill>
              </a:rPr>
              <a:t> </a:t>
            </a:r>
            <a:endParaRPr sz="3600" dirty="0"/>
          </a:p>
        </p:txBody>
      </p:sp>
      <p:sp>
        <p:nvSpPr>
          <p:cNvPr id="2" name="TextBox 1"/>
          <p:cNvSpPr txBox="1"/>
          <p:nvPr/>
        </p:nvSpPr>
        <p:spPr>
          <a:xfrm>
            <a:off x="525145" y="1437640"/>
            <a:ext cx="10206990" cy="4562475"/>
          </a:xfrm>
          <a:prstGeom prst="rect">
            <a:avLst/>
          </a:prstGeom>
          <a:noFill/>
        </p:spPr>
        <p:txBody>
          <a:bodyPr wrap="square" rtlCol="0">
            <a:noAutofit/>
          </a:bodyPr>
          <a:lstStyle/>
          <a:p>
            <a:pPr algn="just"/>
            <a:r>
              <a:t>真实世界的数据都是多模态的</a:t>
            </a:r>
          </a:p>
          <a:p>
            <a:pPr algn="just"/>
          </a:p>
          <a:p>
            <a:pPr indent="457200" algn="just"/>
            <a:r>
              <a:t>早期的 AI 研究通常都是在单一模态数据上进行的，例如在自然语言处理领域，研究人员通常只关注文本数据，计算机视觉领域的研究人员只关注图像数据。因此，AI 应用总是局限于特定模态，垃圾邮件过滤应用处理的都是文本，照片分类应用处理的都是图像，语音识别应用处理的都是音频。</a:t>
            </a:r>
          </a:p>
          <a:p>
            <a:pPr algn="just"/>
          </a:p>
          <a:p>
            <a:pPr indent="457200" algn="just"/>
            <a:r>
              <a:t>但是现实世界的数据往往是多模态的。视频常伴随着音轨，还有文本字幕。社交媒体平台的帖子、新闻文章或者其它互联网上的内容经常混合着文本、图像、视频和音频。因此，处理多模态数据的需求促进了多模态 AI 的发展。</a:t>
            </a:r>
          </a:p>
          <a:p>
            <a:pPr algn="just"/>
          </a:p>
          <a:p>
            <a:pPr algn="just"/>
            <a:r>
              <a:t>                       </a:t>
            </a: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p:nvPr>
        </p:nvSpPr>
        <p:spPr>
          <a:xfrm>
            <a:off x="694130" y="231661"/>
            <a:ext cx="5072557" cy="566420"/>
          </a:xfrm>
          <a:prstGeom prst="rect">
            <a:avLst/>
          </a:prstGeom>
        </p:spPr>
        <p:txBody>
          <a:bodyPr vert="horz" wrap="square" lIns="0" tIns="12700" rIns="0" bIns="0" rtlCol="0">
            <a:spAutoFit/>
          </a:bodyPr>
          <a:lstStyle/>
          <a:p>
            <a:pPr marL="12700" algn="l">
              <a:lnSpc>
                <a:spcPct val="100000"/>
              </a:lnSpc>
              <a:spcBef>
                <a:spcPts val="100"/>
              </a:spcBef>
            </a:pPr>
            <a:r>
              <a:rPr lang="en-US" altLang="zh-CN" dirty="0">
                <a:solidFill>
                  <a:schemeClr val="tx1"/>
                </a:solidFill>
                <a:sym typeface="+mn-ea"/>
              </a:rPr>
              <a:t>1.3 </a:t>
            </a:r>
            <a:r>
              <a:rPr lang="zh-CN" altLang="en-US" dirty="0">
                <a:solidFill>
                  <a:schemeClr val="tx1"/>
                </a:solidFill>
                <a:sym typeface="+mn-ea"/>
              </a:rPr>
              <a:t>多模态学习</a:t>
            </a:r>
            <a:endParaRPr lang="zh-CN" altLang="en-US" sz="3600" dirty="0">
              <a:solidFill>
                <a:schemeClr val="tx1"/>
              </a:solidFill>
              <a:sym typeface="+mn-ea"/>
            </a:endParaRPr>
          </a:p>
        </p:txBody>
      </p:sp>
      <p:sp>
        <p:nvSpPr>
          <p:cNvPr id="4" name="矩形 3"/>
          <p:cNvSpPr/>
          <p:nvPr/>
        </p:nvSpPr>
        <p:spPr>
          <a:xfrm>
            <a:off x="452884" y="1715456"/>
            <a:ext cx="11286390" cy="1568450"/>
          </a:xfrm>
          <a:prstGeom prst="rect">
            <a:avLst/>
          </a:prstGeom>
        </p:spPr>
        <p:txBody>
          <a:bodyPr wrap="square">
            <a:spAutoFit/>
          </a:bodyPr>
          <a:lstStyle/>
          <a:p>
            <a:pPr algn="just"/>
            <a:r>
              <a:rPr lang="en-US" dirty="0"/>
              <a:t>       </a:t>
            </a:r>
            <a:r>
              <a:rPr dirty="0"/>
              <a:t>多模态</a:t>
            </a:r>
            <a:r>
              <a:rPr lang="zh-CN" dirty="0"/>
              <a:t>学习</a:t>
            </a:r>
            <a:r>
              <a:rPr dirty="0"/>
              <a:t>是从多种模态的数据中学习并且提升自身的算法，它不是某一个具体的算法，它是一类算法的总称。例如，人类可以同时通过视觉和听觉来识别人或物体，而多模态深度学习关注的是为计算机开发类似的能力，让模型也能同时处理来自不同模态的输入。</a:t>
            </a:r>
            <a:endParaRPr dirty="0"/>
          </a:p>
        </p:txBody>
      </p:sp>
      <p:sp>
        <p:nvSpPr>
          <p:cNvPr id="5" name="矩形 4"/>
          <p:cNvSpPr/>
          <p:nvPr>
            <p:custDataLst>
              <p:tags r:id="rId1"/>
            </p:custDataLst>
          </p:nvPr>
        </p:nvSpPr>
        <p:spPr>
          <a:xfrm>
            <a:off x="549910" y="3580765"/>
            <a:ext cx="11188700" cy="2527935"/>
          </a:xfrm>
          <a:prstGeom prst="rect">
            <a:avLst/>
          </a:prstGeom>
        </p:spPr>
        <p:txBody>
          <a:bodyPr wrap="square">
            <a:noAutofit/>
          </a:bodyPr>
          <a:lstStyle/>
          <a:p>
            <a:r>
              <a:rPr lang="en-US" dirty="0"/>
              <a:t>      从语义感知的角度切入，多模态数据涉及不同的感知通道如视觉、听觉、触觉、嗅觉所接收到的信息;在数据层面理解，多模态数据则可被看作多种数据类型的组合，如图片、数值、文本、符号、音频、时间序列，或者集合、树、图等不同数据结构所组成的复合数据形式，乃至来自不同数据库、不同知识库的各种信息资源的组合。对多源异构数据的挖掘分析可被理解为多模态学习。</a:t>
            </a:r>
            <a:endParaRPr lang="en-US" dirty="0"/>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BEAUTIFY_FLAG" val=""/>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
</p:tagLst>
</file>

<file path=ppt/tags/tag5.xml><?xml version="1.0" encoding="utf-8"?>
<p:tagLst xmlns:p="http://schemas.openxmlformats.org/presentationml/2006/main">
  <p:tag name="KSO_WM_BEAUTIFY_FLAG" val=""/>
</p:tagLst>
</file>

<file path=ppt/tags/tag6.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8.xml><?xml version="1.0" encoding="utf-8"?>
<p:tagLst xmlns:p="http://schemas.openxmlformats.org/presentationml/2006/main">
  <p:tag name="KSO_WPP_MARK_KEY" val="b165774b-d6ea-419e-a513-96c5e08930f9"/>
  <p:tag name="COMMONDATA" val="eyJoZGlkIjoiZjk1YWE0M2M0MWI2M2RmMzQ2ZjI4YTIwZDhmMTIzMzYifQ=="/>
  <p:tag name="commondata" val="eyJoZGlkIjoiMGNlMzQ3MjI0MTI5MjM1MjFiYTZmZTAyYzFhMjZkMDAifQ=="/>
</p:tagLst>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微软雅黑"/>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Austin</Template>
  <TotalTime>0</TotalTime>
  <Words>8164</Words>
  <Application>WPS 演示</Application>
  <PresentationFormat>自定义</PresentationFormat>
  <Paragraphs>332</Paragraphs>
  <Slides>40</Slides>
  <Notes>23</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40</vt:i4>
      </vt:variant>
    </vt:vector>
  </HeadingPairs>
  <TitlesOfParts>
    <vt:vector size="49" baseType="lpstr">
      <vt:lpstr>Arial</vt:lpstr>
      <vt:lpstr>宋体</vt:lpstr>
      <vt:lpstr>Wingdings</vt:lpstr>
      <vt:lpstr>微软雅黑</vt:lpstr>
      <vt:lpstr>Times New Roman</vt:lpstr>
      <vt:lpstr>等线</vt:lpstr>
      <vt:lpstr>Impact</vt:lpstr>
      <vt:lpstr>Arial Unicode MS</vt:lpstr>
      <vt:lpstr>默认设计模板</vt:lpstr>
      <vt:lpstr>多模态学习  汇报人：陶金魁</vt:lpstr>
      <vt:lpstr>本章目录</vt:lpstr>
      <vt:lpstr>1 背景介绍</vt:lpstr>
      <vt:lpstr>1 背景介绍</vt:lpstr>
      <vt:lpstr>1 背景介绍</vt:lpstr>
      <vt:lpstr>2 研究方法</vt:lpstr>
      <vt:lpstr>2 研究方法</vt:lpstr>
      <vt:lpstr>2 研究方法</vt:lpstr>
      <vt:lpstr>2 研究方法</vt:lpstr>
      <vt:lpstr>2 研究方法</vt:lpstr>
      <vt:lpstr>2 研究方法</vt:lpstr>
      <vt:lpstr>3 攻击手段</vt:lpstr>
      <vt:lpstr>2 研究方法</vt:lpstr>
      <vt:lpstr>3 攻击手段</vt:lpstr>
      <vt:lpstr>3 攻击手段</vt:lpstr>
      <vt:lpstr>3 攻击手段</vt:lpstr>
      <vt:lpstr>3 攻击手段</vt:lpstr>
      <vt:lpstr>3 攻击手段</vt:lpstr>
      <vt:lpstr>3 攻击手段</vt:lpstr>
      <vt:lpstr>4 论文总结</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 攻击手段</vt:lpstr>
      <vt:lpstr>PowerPoint 演示文稿</vt:lpstr>
      <vt:lpstr>PowerPoint 演示文稿</vt:lpstr>
      <vt:lpstr>PowerPoint 演示文稿</vt:lpstr>
      <vt:lpstr>PowerPoint 演示文稿</vt:lpstr>
      <vt:lpstr>PowerPoint 演示文稿</vt:lpstr>
      <vt:lpstr>PowerPoint 演示文稿</vt:lpstr>
      <vt:lpstr>4 论文总结</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机器学习</dc:title>
  <dc:creator>黄海广</dc:creator>
  <cp:lastModifiedBy>A  Cup  of  Coco</cp:lastModifiedBy>
  <cp:revision>3311</cp:revision>
  <cp:lastPrinted>2018-06-09T17:02:00Z</cp:lastPrinted>
  <dcterms:created xsi:type="dcterms:W3CDTF">2016-05-18T20:32:00Z</dcterms:created>
  <dcterms:modified xsi:type="dcterms:W3CDTF">2024-03-05T08:38:45Z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2052-12.1.0.16388</vt:lpwstr>
  </property>
  <property fmtid="{D5CDD505-2E9C-101B-9397-08002B2CF9AE}" pid="3" name="ICV">
    <vt:lpwstr>2542F91B6D89422089216FBA0B1CA148_12</vt:lpwstr>
  </property>
</Properties>
</file>